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303" r:id="rId2"/>
    <p:sldId id="362" r:id="rId3"/>
    <p:sldId id="355" r:id="rId4"/>
    <p:sldId id="579" r:id="rId5"/>
    <p:sldId id="391" r:id="rId6"/>
    <p:sldId id="378" r:id="rId7"/>
    <p:sldId id="401" r:id="rId8"/>
    <p:sldId id="396" r:id="rId9"/>
    <p:sldId id="582" r:id="rId10"/>
    <p:sldId id="390" r:id="rId11"/>
    <p:sldId id="264" r:id="rId12"/>
    <p:sldId id="551" r:id="rId13"/>
    <p:sldId id="569" r:id="rId14"/>
    <p:sldId id="421" r:id="rId15"/>
    <p:sldId id="454" r:id="rId16"/>
    <p:sldId id="580" r:id="rId17"/>
    <p:sldId id="455" r:id="rId18"/>
    <p:sldId id="456" r:id="rId19"/>
    <p:sldId id="581" r:id="rId20"/>
    <p:sldId id="414" r:id="rId21"/>
    <p:sldId id="552" r:id="rId22"/>
    <p:sldId id="262" r:id="rId23"/>
    <p:sldId id="263" r:id="rId24"/>
    <p:sldId id="516" r:id="rId25"/>
    <p:sldId id="265" r:id="rId26"/>
    <p:sldId id="558" r:id="rId27"/>
    <p:sldId id="557" r:id="rId28"/>
    <p:sldId id="560" r:id="rId29"/>
    <p:sldId id="570" r:id="rId30"/>
    <p:sldId id="572" r:id="rId31"/>
    <p:sldId id="575" r:id="rId32"/>
    <p:sldId id="573" r:id="rId33"/>
    <p:sldId id="541" r:id="rId34"/>
    <p:sldId id="492" r:id="rId35"/>
    <p:sldId id="267" r:id="rId3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2F92"/>
    <a:srgbClr val="AB7942"/>
    <a:srgbClr val="FFD579"/>
    <a:srgbClr val="7A81FF"/>
    <a:srgbClr val="D883FF"/>
    <a:srgbClr val="FF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2344"/>
  </p:normalViewPr>
  <p:slideViewPr>
    <p:cSldViewPr snapToGrid="0" snapToObjects="1">
      <p:cViewPr varScale="1">
        <p:scale>
          <a:sx n="120" d="100"/>
          <a:sy n="120" d="100"/>
        </p:scale>
        <p:origin x="1456" y="192"/>
      </p:cViewPr>
      <p:guideLst>
        <p:guide orient="horz" pos="2160"/>
        <p:guide pos="3840"/>
      </p:guideLst>
    </p:cSldViewPr>
  </p:slideViewPr>
  <p:notesTextViewPr>
    <p:cViewPr>
      <p:scale>
        <a:sx n="135" d="100"/>
        <a:sy n="135" d="100"/>
      </p:scale>
      <p:origin x="0" y="0"/>
    </p:cViewPr>
  </p:notesTextViewPr>
  <p:sorterViewPr>
    <p:cViewPr>
      <p:scale>
        <a:sx n="80" d="100"/>
        <a:sy n="80" d="100"/>
      </p:scale>
      <p:origin x="0" y="0"/>
    </p:cViewPr>
  </p:sorter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10/19/21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10/19/21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Greetings everyone.</a:t>
            </a:r>
          </a:p>
          <a:p>
            <a:endParaRPr lang="en-US" dirty="0">
              <a:sym typeface="Wingdings" pitchFamily="2" charset="2"/>
            </a:endParaRPr>
          </a:p>
          <a:p>
            <a:r>
              <a:rPr lang="en-US" dirty="0">
                <a:sym typeface="Wingdings" pitchFamily="2" charset="2"/>
              </a:rPr>
              <a:t>In this session we are going to cover an introduction to R, </a:t>
            </a:r>
            <a:r>
              <a:rPr lang="en-US" dirty="0" err="1">
                <a:sym typeface="Wingdings" pitchFamily="2" charset="2"/>
              </a:rPr>
              <a:t>Rstudio</a:t>
            </a:r>
            <a:r>
              <a:rPr lang="en-US" dirty="0">
                <a:sym typeface="Wingdings" pitchFamily="2" charset="2"/>
              </a:rPr>
              <a:t>, and R Markdown.</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2eb0d21fa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2eb0d21fa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 sure you all are excited to get started programming and we will do that in just a few minutes.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Before we do that I want to introduce you to 3 items.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first is R. R is a programming language for data analysis. There are lots of great things about R:  it is freely available, great for wrangling data, and very capable for producing impressive visualizations.  There is also a great community of folks using it for data science, and we are excited to welcome you all to the R community via this course.</a:t>
            </a:r>
          </a:p>
          <a:p>
            <a:pPr marL="0" lvl="0" indent="0" algn="l" rtl="0">
              <a:spcBef>
                <a:spcPts val="0"/>
              </a:spcBef>
              <a:spcAft>
                <a:spcPts val="0"/>
              </a:spcAft>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t>(**) Then, there’s RStudio. RStudio is the name of a company and also the name of a piece of software this company makes (and makes available for free). You can think of RStudio as a sophisticated text editor for writing R code. You can run </a:t>
            </a:r>
            <a:r>
              <a:rPr lang="en" dirty="0">
                <a:solidFill>
                  <a:schemeClr val="dk1"/>
                </a:solidFill>
              </a:rPr>
              <a:t>RStudio on Mac or Windows, or on a server.</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t>(**) Finally there’s R Markdown. R Markdown is a computational document format that has executable code </a:t>
            </a:r>
            <a:r>
              <a:rPr lang="en" u="sng" dirty="0"/>
              <a:t>usually</a:t>
            </a:r>
            <a:r>
              <a:rPr lang="en" dirty="0"/>
              <a:t> written in R. I say </a:t>
            </a:r>
            <a:r>
              <a:rPr lang="en" u="sng" dirty="0"/>
              <a:t>usually</a:t>
            </a:r>
            <a:r>
              <a:rPr lang="en" dirty="0"/>
              <a:t> because it’s actually possible to write code in python, C++, and a other languages inside of an R Markdown document.  R Markdown also includes capabilities for annotating your work which is incredibly handy.</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These three R’s synergize for a robust ecosystem for performing data analysis.</a:t>
            </a:r>
          </a:p>
          <a:p>
            <a:pPr marL="0" lvl="0" indent="0" algn="l" rtl="0">
              <a:spcBef>
                <a:spcPts val="0"/>
              </a:spcBef>
              <a:spcAft>
                <a:spcPts val="0"/>
              </a:spcAft>
              <a:buNone/>
            </a:pPr>
            <a:endParaRPr lang="en" dirty="0"/>
          </a:p>
        </p:txBody>
      </p:sp>
    </p:spTree>
    <p:extLst>
      <p:ext uri="{BB962C8B-B14F-4D97-AF65-F5344CB8AC3E}">
        <p14:creationId xmlns:p14="http://schemas.microsoft.com/office/powerpoint/2010/main" val="369550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further ado, let’s dive in!!</a:t>
            </a:r>
          </a:p>
          <a:p>
            <a:endParaRPr lang="en-US" dirty="0"/>
          </a:p>
          <a:p>
            <a:r>
              <a:rPr lang="en-US" dirty="0"/>
              <a:t>Getting Started with RStudio.</a:t>
            </a:r>
          </a:p>
        </p:txBody>
      </p:sp>
      <p:sp>
        <p:nvSpPr>
          <p:cNvPr id="4" name="Slide Number Placeholder 3"/>
          <p:cNvSpPr>
            <a:spLocks noGrp="1"/>
          </p:cNvSpPr>
          <p:nvPr>
            <p:ph type="sldNum" sz="quarter" idx="5"/>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1826282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just mentioned RStudio can be installed on a server or locally on your computer.</a:t>
            </a:r>
          </a:p>
          <a:p>
            <a:endParaRPr lang="en-US" dirty="0"/>
          </a:p>
          <a:p>
            <a:r>
              <a:rPr lang="en-US" dirty="0"/>
              <a:t>RStudio Server – a version of the RStudio IDE that can be accessed from a web browser. This is what we will use as a training environment today.</a:t>
            </a:r>
          </a:p>
          <a:p>
            <a:endParaRPr lang="en-US" dirty="0"/>
          </a:p>
          <a:p>
            <a:r>
              <a:rPr lang="en-US" dirty="0"/>
              <a:t>RStudio Desktop – a version of the RStudio IDE that is installed on your computer. This is what you should use after the course </a:t>
            </a:r>
            <a:r>
              <a:rPr lang="en-US" sz="1200" dirty="0"/>
              <a:t>to continue learning R and working on R projects.</a:t>
            </a:r>
          </a:p>
          <a:p>
            <a:endParaRPr lang="en-US" sz="1200" dirty="0"/>
          </a:p>
          <a:p>
            <a:r>
              <a:rPr lang="en-US" sz="1200" dirty="0"/>
              <a:t>On the course website (https://</a:t>
            </a:r>
            <a:r>
              <a:rPr lang="en-US" sz="1200" dirty="0" err="1"/>
              <a:t>github.com</a:t>
            </a:r>
            <a:r>
              <a:rPr lang="en-US" sz="1200" dirty="0"/>
              <a:t>/</a:t>
            </a:r>
            <a:r>
              <a:rPr lang="en-US" sz="1200" dirty="0" err="1"/>
              <a:t>pcmathias</a:t>
            </a:r>
            <a:r>
              <a:rPr lang="en-US" sz="1200" dirty="0"/>
              <a:t>/AACC-2021-Introduction-to-R), we included links to videos demonstrating how to complete a local install of RStudio Desktop.  We also provide access to the course content via a </a:t>
            </a:r>
            <a:r>
              <a:rPr lang="en-US" sz="1200" dirty="0" err="1"/>
              <a:t>github</a:t>
            </a:r>
            <a:r>
              <a:rPr lang="en-US" sz="1200" dirty="0"/>
              <a:t> repository.  So though the training environment is ephemeral, you will have access to the course content in the future.</a:t>
            </a:r>
          </a:p>
          <a:p>
            <a:endParaRPr lang="en-US" sz="1200" dirty="0"/>
          </a:p>
          <a:p>
            <a:r>
              <a:rPr lang="en-US" sz="1200" dirty="0"/>
              <a:t>One last reminder, please don’t upload any external data (and especially PHI) to the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755090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“Join Space”</a:t>
            </a:r>
          </a:p>
        </p:txBody>
      </p:sp>
      <p:sp>
        <p:nvSpPr>
          <p:cNvPr id="4" name="Slide Number Placeholder 3"/>
          <p:cNvSpPr>
            <a:spLocks noGrp="1"/>
          </p:cNvSpPr>
          <p:nvPr>
            <p:ph type="sldNum" sz="quarter" idx="5"/>
          </p:nvPr>
        </p:nvSpPr>
        <p:spPr/>
        <p:txBody>
          <a:bodyPr/>
          <a:lstStyle/>
          <a:p>
            <a:fld id="{0A193586-FEB5-7C43-8F44-7EFAE4EECA28}" type="slidenum">
              <a:rPr lang="en-US" smtClean="0"/>
              <a:t>16</a:t>
            </a:fld>
            <a:endParaRPr lang="en-US"/>
          </a:p>
        </p:txBody>
      </p:sp>
    </p:spTree>
    <p:extLst>
      <p:ext uri="{BB962C8B-B14F-4D97-AF65-F5344CB8AC3E}">
        <p14:creationId xmlns:p14="http://schemas.microsoft.com/office/powerpoint/2010/main" val="3837962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the workspace “AACC 2021 Introduction to R workspace” at the left of the screen.</a:t>
            </a:r>
          </a:p>
          <a:p>
            <a:endParaRPr lang="en-US" dirty="0"/>
          </a:p>
          <a:p>
            <a:r>
              <a:rPr lang="en-US" dirty="0"/>
              <a:t>Click “Copy” to create your own version of the core course workspace.</a:t>
            </a:r>
          </a:p>
          <a:p>
            <a:endParaRPr lang="en-US" dirty="0"/>
          </a:p>
          <a:p>
            <a:r>
              <a:rPr lang="en-US" dirty="0"/>
              <a:t>Click okay.</a:t>
            </a:r>
          </a:p>
        </p:txBody>
      </p:sp>
      <p:sp>
        <p:nvSpPr>
          <p:cNvPr id="4" name="Slide Number Placeholder 3"/>
          <p:cNvSpPr>
            <a:spLocks noGrp="1"/>
          </p:cNvSpPr>
          <p:nvPr>
            <p:ph type="sldNum" sz="quarter" idx="5"/>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4279987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for your version of the project to spin up.  </a:t>
            </a:r>
          </a:p>
          <a:p>
            <a:endParaRPr lang="en-US" dirty="0"/>
          </a:p>
          <a:p>
            <a:r>
              <a:rPr lang="en-US" dirty="0"/>
              <a:t>Your screen will look like this when the work space is finished loading.</a:t>
            </a:r>
          </a:p>
        </p:txBody>
      </p:sp>
      <p:sp>
        <p:nvSpPr>
          <p:cNvPr id="4" name="Slide Number Placeholder 3"/>
          <p:cNvSpPr>
            <a:spLocks noGrp="1"/>
          </p:cNvSpPr>
          <p:nvPr>
            <p:ph type="sldNum" sz="quarter" idx="5"/>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323155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cloud instance.</a:t>
            </a:r>
          </a:p>
          <a:p>
            <a:endParaRPr lang="en-US" dirty="0"/>
          </a:p>
          <a:p>
            <a:r>
              <a:rPr lang="en-US" dirty="0"/>
              <a:t>The following slides show the clicks to copy the workspace.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282939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RStudio window looks like.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On the top left is the editor. This is where you enter code.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 the top right is the Environment. The environment allows you to look at the data that’s loaded into R. Interacting with data in the environment tab provides</a:t>
            </a:r>
            <a:r>
              <a:rPr lang="en-US" baseline="0" dirty="0"/>
              <a:t> some of the functionality you may be familiar with from working in Excel. </a:t>
            </a:r>
            <a:endParaRPr lang="en-US" dirty="0"/>
          </a:p>
          <a:p>
            <a:endParaRPr lang="en-US" dirty="0"/>
          </a:p>
          <a:p>
            <a:r>
              <a:rPr lang="en-US" dirty="0"/>
              <a:t>The Console is on the bottom left. You can use the console quickly run an individual R command, like install a package. We won’t use the console in this course.</a:t>
            </a:r>
          </a:p>
          <a:p>
            <a:endParaRPr lang="en-US" baseline="0" dirty="0"/>
          </a:p>
          <a:p>
            <a:r>
              <a:rPr lang="en-US" baseline="0" dirty="0"/>
              <a:t>The pane we have labeled “MISC” has a few of tabs. The most important one for today is the “Files” tab which shows the files we’ll be using for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3760628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aspects of working in the R environment is the ability to conduct reproducible data analyses (those analyses that can be shared, revised, repurposed and reproduced) by others.</a:t>
            </a:r>
          </a:p>
        </p:txBody>
      </p:sp>
      <p:sp>
        <p:nvSpPr>
          <p:cNvPr id="4" name="Slide Number Placeholder 3"/>
          <p:cNvSpPr>
            <a:spLocks noGrp="1"/>
          </p:cNvSpPr>
          <p:nvPr>
            <p:ph type="sldNum" sz="quarter" idx="5"/>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3086994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highlight the importance of reproducibility, let’s consider the following case.</a:t>
            </a:r>
          </a:p>
          <a:p>
            <a:endParaRPr lang="en-US" baseline="0" dirty="0"/>
          </a:p>
          <a:p>
            <a:r>
              <a:rPr lang="en-US" baseline="0" dirty="0"/>
              <a:t>In the mid-2000s, two researchers at Duke University tried to use microarray gene expression data of tumor cells to predict sensitivity to chemotherapeutic agents. This approach generated a lot of excitement at the time, and the resulting work was published in high-profile journals including Nature Medicine, JAMA, and the New England Journal.</a:t>
            </a:r>
          </a:p>
          <a:p>
            <a:endParaRPr lang="en-US" baseline="0" dirty="0"/>
          </a:p>
          <a:p>
            <a:r>
              <a:rPr lang="en-US" baseline="0" dirty="0"/>
              <a:t>(**) Unfortunately, there were a number of serious errors in the data analysis. The media has focused on the fact that the researchers tried to cover up investigations into these errors and press on towards clinical trials even though there were at the time open questions about the validity of the methods.</a:t>
            </a:r>
          </a:p>
          <a:p>
            <a:endParaRPr lang="en-US" baseline="0" dirty="0"/>
          </a:p>
          <a:p>
            <a:r>
              <a:rPr lang="en-US" baseline="0" dirty="0"/>
              <a:t>(**) Even more unfortunately, patients were enrolled in clinical trials and allocated based on flawed models, and in all likelihood patients were actually allocated to incorrect treatment arms.</a:t>
            </a:r>
          </a:p>
          <a:p>
            <a:endParaRPr lang="en-US" baseline="0" dirty="0"/>
          </a:p>
          <a:p>
            <a:r>
              <a:rPr lang="en-US" baseline="0" dirty="0"/>
              <a:t>(**) In the end, 18 papers were retracted, and Duke settled more than 10 lawsuits for an undisclosed amount of money.</a:t>
            </a: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546759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Keith </a:t>
            </a:r>
            <a:r>
              <a:rPr lang="en-US" dirty="0" err="1"/>
              <a:t>Baggerly</a:t>
            </a:r>
            <a:r>
              <a:rPr lang="en-US" dirty="0"/>
              <a:t> and Kevin Coombes, biostatisticians at MD Anderson uncovered the mistakes that led to these retractions, in painstaking work. Let’s look at one of the errors they found.</a:t>
            </a:r>
          </a:p>
          <a:p>
            <a:endParaRPr lang="en-US" baseline="0" dirty="0"/>
          </a:p>
          <a:p>
            <a:r>
              <a:rPr lang="en-US" baseline="0" dirty="0"/>
              <a:t>These are a few of the hundreds of microarray probe sets </a:t>
            </a:r>
            <a:r>
              <a:rPr lang="mr-IN" baseline="0" dirty="0"/>
              <a:t>–</a:t>
            </a:r>
            <a:r>
              <a:rPr lang="en-US" baseline="0" dirty="0"/>
              <a:t> each corresponds to a gene </a:t>
            </a:r>
            <a:r>
              <a:rPr lang="mr-IN" baseline="0" dirty="0"/>
              <a:t>–</a:t>
            </a:r>
            <a:r>
              <a:rPr lang="en-US" baseline="0" dirty="0"/>
              <a:t> that the Duke investigators reported to predict sensitivity to 5-fluorouracil.</a:t>
            </a:r>
          </a:p>
          <a:p>
            <a:endParaRPr lang="en-US" baseline="0" dirty="0"/>
          </a:p>
          <a:p>
            <a:r>
              <a:rPr lang="en-US" baseline="0" dirty="0"/>
              <a:t>(**) And here are the probe sets that the MD Anderson team got. You can see that those two are different.</a:t>
            </a:r>
          </a:p>
          <a:p>
            <a:endParaRPr lang="en-US" baseline="0" dirty="0"/>
          </a:p>
          <a:p>
            <a:r>
              <a:rPr lang="en-US" baseline="0" dirty="0"/>
              <a:t>(**) If I highlight the last number of each probe, you might notice a pattern: the number of the probe set that Duke reported is exactly one less than the number of the probe that MD Anderson found when they re-did the analysis.</a:t>
            </a:r>
          </a:p>
          <a:p>
            <a:endParaRPr lang="en-US" baseline="0" dirty="0"/>
          </a:p>
          <a:p>
            <a:r>
              <a:rPr lang="en-US" baseline="0" dirty="0"/>
              <a:t>(**) This is what’s called a off-by-one indexing error and is what happens when you use a tool like Excel and accidentally </a:t>
            </a:r>
            <a:r>
              <a:rPr lang="en-US" dirty="0"/>
              <a:t>delete one cell.  The result is that all the values in the affected column are shifted by one. This is a simple error to make, but as you might imagine, this error invalidates all downstream results.</a:t>
            </a:r>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951092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off-by-one indexing error was just one of many simple errors the MD Anderson team discovered.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Another type of error that was pervasive in the study was label reversal so that cell lines were labeled sensitive to a drug when they actually were resistant, and vice versa. That type of error can lead to a scenario where a patient gets the chemotherapy that would be predicted to be </a:t>
            </a:r>
            <a:r>
              <a:rPr lang="en-US" i="1" baseline="0" dirty="0"/>
              <a:t>least</a:t>
            </a:r>
            <a:r>
              <a:rPr lang="en-US" i="0" baseline="0" dirty="0"/>
              <a:t> beneficial.</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Other problems they identified were confounding, (**) inclusion of data from sources that were not reported in the paper, (**) and wrong figure shown.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are all simple errors – you don’t have to be incompetent or negligent to make them. (**) Because these errors are so easy to make and because without good documentation or a reproducible workflow it’s hard to catch them, they are also very common.</a:t>
            </a:r>
          </a:p>
        </p:txBody>
      </p:sp>
      <p:sp>
        <p:nvSpPr>
          <p:cNvPr id="4" name="Slide Number Placeholder 3"/>
          <p:cNvSpPr>
            <a:spLocks noGrp="1"/>
          </p:cNvSpPr>
          <p:nvPr>
            <p:ph type="sldNum" sz="quarter" idx="5"/>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1777944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issue in this case study is that the investigators used “point and click” tools like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prevented peers and independent investigators from catching errors in the analysis, until it was too late.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Duke case study is only one example where the critical barrier</a:t>
            </a:r>
            <a:r>
              <a:rPr lang="en-US" baseline="0" dirty="0"/>
              <a:t> to reproducibility was the tendency of investigators to use graphical user interface “point-and-click” type tools. These interactive tools usually don’t record user actions and because of this, they are fundamentally not reproducible.</a:t>
            </a:r>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74388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reproducibility doesn’t only help others.  Consider the following 3 statements and ask yourself if they sound familiar.</a:t>
            </a:r>
            <a:endParaRPr lang="en-US" baseline="0" dirty="0"/>
          </a:p>
          <a:p>
            <a:endParaRPr lang="en-US" baseline="0" dirty="0"/>
          </a:p>
          <a:p>
            <a:r>
              <a:rPr lang="en-US" baseline="0" dirty="0"/>
              <a:t>-Can we redo the analysis with this month’s data?</a:t>
            </a:r>
          </a:p>
          <a:p>
            <a:r>
              <a:rPr lang="en-US" baseline="0" dirty="0"/>
              <a:t>-Why do the data in Table 1 not seem to agree with Figure 2?</a:t>
            </a:r>
          </a:p>
          <a:p>
            <a:r>
              <a:rPr lang="en-US" baseline="0" dirty="0"/>
              <a:t>-Why did I decide to omit these six samples from my analysis?</a:t>
            </a:r>
          </a:p>
          <a:p>
            <a:endParaRPr lang="en-US" baseline="0" dirty="0"/>
          </a:p>
          <a:p>
            <a:r>
              <a:rPr lang="en-US" baseline="0" dirty="0"/>
              <a:t>**Your closest collaborator is you from 6 months ago.  You can do yourself a huge favor by using tools that promote reproducibility.</a:t>
            </a:r>
          </a:p>
          <a:p>
            <a:endParaRPr lang="en-US" baseline="0" dirty="0"/>
          </a:p>
          <a:p>
            <a:r>
              <a:rPr lang="en-US" baseline="0" dirty="0"/>
              <a:t>And if you are analyzing </a:t>
            </a:r>
            <a:r>
              <a:rPr lang="en-US" u="sng" baseline="0" dirty="0"/>
              <a:t>clinical</a:t>
            </a:r>
            <a:r>
              <a:rPr lang="en-US" baseline="0" dirty="0"/>
              <a:t> data and might affect patient management or public health based on your findings, that makes it so much more important that you take steps to assure your analysis is documented, free of errors, and reproducible by others.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D65BEC1-91A9-F040-80A2-A1EC33E8D6DB}" type="slidenum">
              <a:rPr lang="en-US" smtClean="0"/>
              <a:t>26</a:t>
            </a:fld>
            <a:endParaRPr lang="en-US"/>
          </a:p>
        </p:txBody>
      </p:sp>
    </p:spTree>
    <p:extLst>
      <p:ext uri="{BB962C8B-B14F-4D97-AF65-F5344CB8AC3E}">
        <p14:creationId xmlns:p14="http://schemas.microsoft.com/office/powerpoint/2010/main" val="2457413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r>
              <a:rPr lang="en-US" dirty="0"/>
              <a:t>R Markdown provides us with features and tools to tackle the reproducibility problem.</a:t>
            </a:r>
          </a:p>
          <a:p>
            <a:endParaRPr lang="en-US" dirty="0"/>
          </a:p>
          <a:p>
            <a:r>
              <a:rPr lang="en-US" dirty="0"/>
              <a:t>In R Markdown, we can craft computer code mixed in with narrative annotation that documents the purpose of the code and details about the decisions we made in our analysis.</a:t>
            </a:r>
          </a:p>
          <a:p>
            <a:endParaRPr lang="en-US" dirty="0"/>
          </a:p>
          <a:p>
            <a:r>
              <a:rPr lang="en-US" dirty="0"/>
              <a:t>R Markdown provides a lab notebook interface for analysis, visualization, and annotation of our work.</a:t>
            </a:r>
          </a:p>
          <a:p>
            <a:endParaRPr lang="en-US" dirty="0"/>
          </a:p>
          <a:p>
            <a:r>
              <a:rPr lang="en-US" dirty="0"/>
              <a:t>It is quickly becoming the gold standard for reproducible data analysis.  In the course we will teach you to use R Markdown and we encourage you to continue using it consistently in your future work.  In fact, it is the strongest recommendation we will make to you today.</a:t>
            </a:r>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3382162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Markdown documents are composed of 3 basic building blocks.</a:t>
            </a:r>
          </a:p>
          <a:p>
            <a:endParaRPr lang="en-US" dirty="0"/>
          </a:p>
          <a:p>
            <a:r>
              <a:rPr lang="en-US" dirty="0"/>
              <a:t>**The first is the Header which includes pieces like the name of the document, the document’s author, and the desired output format when the document is assembled.</a:t>
            </a:r>
          </a:p>
          <a:p>
            <a:endParaRPr lang="en-US" dirty="0"/>
          </a:p>
          <a:p>
            <a:r>
              <a:rPr lang="en-US" dirty="0"/>
              <a:t>**The second block is the text.  R Markdown documents can be marked in ways that promote readability with various formatting styles.</a:t>
            </a:r>
          </a:p>
          <a:p>
            <a:endParaRPr lang="en-US" dirty="0"/>
          </a:p>
          <a:p>
            <a:r>
              <a:rPr lang="en-US" dirty="0"/>
              <a:t>**Finally, there are code chunks.  Code chunks include include R code that can be executed to output results.</a:t>
            </a:r>
          </a:p>
        </p:txBody>
      </p:sp>
      <p:sp>
        <p:nvSpPr>
          <p:cNvPr id="4" name="Slide Number Placeholder 3"/>
          <p:cNvSpPr>
            <a:spLocks noGrp="1"/>
          </p:cNvSpPr>
          <p:nvPr>
            <p:ph type="sldNum" sz="quarter" idx="5"/>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3365813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Within the R Markdown document, we can execute a single code chunk by ** clicking the “Run Code Chunk” arrow. </a:t>
            </a:r>
          </a:p>
          <a:p>
            <a:endParaRPr lang="en-US" dirty="0"/>
          </a:p>
          <a:p>
            <a:r>
              <a:rPr lang="en-US" dirty="0"/>
              <a:t>And with the click of a button ** (called knitting), we can turn a R Markdown document from this ** to this.</a:t>
            </a:r>
          </a:p>
          <a:p>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t>29</a:t>
            </a:fld>
            <a:endParaRPr lang="en-US"/>
          </a:p>
        </p:txBody>
      </p:sp>
    </p:spTree>
    <p:extLst>
      <p:ext uri="{BB962C8B-B14F-4D97-AF65-F5344CB8AC3E}">
        <p14:creationId xmlns:p14="http://schemas.microsoft.com/office/powerpoint/2010/main" val="4096493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this R Markdown document in greater detail.</a:t>
            </a:r>
          </a:p>
          <a:p>
            <a:endParaRPr lang="en-US" dirty="0"/>
          </a:p>
          <a:p>
            <a:r>
              <a:rPr lang="en-US" dirty="0"/>
              <a:t>Again the first block is header section</a:t>
            </a:r>
          </a:p>
          <a:p>
            <a:endParaRPr lang="en-US" dirty="0"/>
          </a:p>
          <a:p>
            <a:r>
              <a:rPr lang="en-US" dirty="0"/>
              <a:t>** The second block includes narrative text with styling applied.</a:t>
            </a:r>
          </a:p>
          <a:p>
            <a:endParaRPr lang="en-US" baseline="0" dirty="0"/>
          </a:p>
          <a:p>
            <a:r>
              <a:rPr lang="en-US" baseline="0" dirty="0"/>
              <a:t>** Then we get to the code chunks (shown in gray boxes).  Don’t worry about the grammar of these particular code chunks at this point.  In brief the first code chunk generates 100 normally distributed values which are performing a summary on.  The knitted document shows us our code ** and the output of that code.</a:t>
            </a:r>
          </a:p>
          <a:p>
            <a:endParaRPr lang="en-US" baseline="0" dirty="0"/>
          </a:p>
          <a:p>
            <a:r>
              <a:rPr lang="en-US" baseline="0" dirty="0"/>
              <a:t>** The second code chunk renders a histogram visualization of that data.</a:t>
            </a:r>
          </a:p>
          <a:p>
            <a:endParaRPr lang="en-US" baseline="0" dirty="0"/>
          </a:p>
          <a:p>
            <a:r>
              <a:rPr lang="en-US" baseline="0" dirty="0"/>
              <a:t>The result is a neatly formatted document that includes an annotated description of our analysis, the code we used, and the output of that code. </a:t>
            </a:r>
          </a:p>
        </p:txBody>
      </p:sp>
      <p:sp>
        <p:nvSpPr>
          <p:cNvPr id="4" name="Slide Number Placeholder 3"/>
          <p:cNvSpPr>
            <a:spLocks noGrp="1"/>
          </p:cNvSpPr>
          <p:nvPr>
            <p:ph type="sldNum" sz="quarter" idx="10"/>
          </p:nvPr>
        </p:nvSpPr>
        <p:spPr/>
        <p:txBody>
          <a:bodyPr/>
          <a:lstStyle/>
          <a:p>
            <a:fld id="{DD65BEC1-91A9-F040-80A2-A1EC33E8D6DB}" type="slidenum">
              <a:rPr lang="en-US" smtClean="0"/>
              <a:t>30</a:t>
            </a:fld>
            <a:endParaRPr lang="en-US"/>
          </a:p>
        </p:txBody>
      </p:sp>
    </p:spTree>
    <p:extLst>
      <p:ext uri="{BB962C8B-B14F-4D97-AF65-F5344CB8AC3E}">
        <p14:creationId xmlns:p14="http://schemas.microsoft.com/office/powerpoint/2010/main" val="987892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your turn again.</a:t>
            </a:r>
          </a:p>
          <a:p>
            <a:endParaRPr lang="en-US" dirty="0"/>
          </a:p>
          <a:p>
            <a:r>
              <a:rPr lang="en-US" dirty="0"/>
              <a:t>Follow the instructions in Your Turn #2 to</a:t>
            </a:r>
          </a:p>
          <a:p>
            <a:r>
              <a:rPr lang="en-US" dirty="0"/>
              <a:t>-open an </a:t>
            </a:r>
            <a:r>
              <a:rPr lang="en-US"/>
              <a:t>R Markdown </a:t>
            </a:r>
            <a:r>
              <a:rPr lang="en-US" dirty="0"/>
              <a:t>document</a:t>
            </a:r>
          </a:p>
          <a:p>
            <a:r>
              <a:rPr lang="en-US" dirty="0"/>
              <a:t>-review the format</a:t>
            </a:r>
          </a:p>
          <a:p>
            <a:r>
              <a:rPr lang="en-US" dirty="0"/>
              <a:t>-execute individual code chunks</a:t>
            </a:r>
          </a:p>
          <a:p>
            <a:r>
              <a:rPr lang="en-US" dirty="0"/>
              <a:t>-knit the document</a:t>
            </a:r>
          </a:p>
          <a:p>
            <a:endParaRPr lang="en-US" dirty="0"/>
          </a:p>
          <a:p>
            <a:r>
              <a:rPr lang="en-US" dirty="0"/>
              <a:t>We will meet back in 3 minutes to review this exercise together.</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1180296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recap what we have covered in this introductory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started by defining and differentiating R (the programming language) from </a:t>
            </a:r>
            <a:r>
              <a:rPr lang="en-US" sz="1200" kern="1200" dirty="0" err="1">
                <a:solidFill>
                  <a:schemeClr val="tx1"/>
                </a:solidFill>
                <a:effectLst/>
                <a:latin typeface="+mn-lt"/>
                <a:ea typeface="+mn-ea"/>
                <a:cs typeface="+mn-cs"/>
              </a:rPr>
              <a:t>Rstudio</a:t>
            </a:r>
            <a:r>
              <a:rPr lang="en-US" sz="1200" kern="1200" dirty="0">
                <a:solidFill>
                  <a:schemeClr val="tx1"/>
                </a:solidFill>
                <a:effectLst/>
                <a:latin typeface="+mn-lt"/>
                <a:ea typeface="+mn-ea"/>
                <a:cs typeface="+mn-cs"/>
              </a:rPr>
              <a:t> (the development environment) from R Markdown (the document format we use for reproducible data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each lesson we have included a what else section to introduce you to ”what else” you may want to explore and learn about after completing this course.</a:t>
            </a:r>
          </a:p>
          <a:p>
            <a:endParaRPr lang="en-US" dirty="0"/>
          </a:p>
          <a:p>
            <a:r>
              <a:rPr lang="en-US" dirty="0"/>
              <a:t>This includes helpful hints, other functions in the </a:t>
            </a:r>
            <a:r>
              <a:rPr lang="en-US" dirty="0" err="1"/>
              <a:t>Tidyverse</a:t>
            </a:r>
            <a:r>
              <a:rPr lang="en-US" dirty="0"/>
              <a:t>, and exciting packages you may want to check out.</a:t>
            </a:r>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2155726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 Markdown cheat sheet helps with the grammar of crafting markdown documents including visual formatting options.</a:t>
            </a:r>
          </a:p>
          <a:p>
            <a:endParaRPr lang="en-US" dirty="0"/>
          </a:p>
          <a:p>
            <a:r>
              <a:rPr lang="en-US" dirty="0"/>
              <a:t>The R Markdown cheat sheet is available on the RStudio website.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1949317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1fff11857_3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g61fff11857_3_31: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 this lesson we practiced “knitting” our analysis to an HTML file.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addition to HTML files, R Markdown documents can be “knitted” into a number of additional formats including PDF, Microsoft Word, PowerPoint, and even interactive dashboards.  We will look at dashboards in greater detail later in the course.</a:t>
            </a:r>
            <a:endParaRPr dirty="0"/>
          </a:p>
          <a:p>
            <a:pPr marL="0" lvl="0" indent="0" algn="l" rtl="0">
              <a:spcBef>
                <a:spcPts val="0"/>
              </a:spcBef>
              <a:spcAft>
                <a:spcPts val="0"/>
              </a:spcAft>
              <a:buNone/>
            </a:pPr>
            <a:endParaRPr dirty="0"/>
          </a:p>
        </p:txBody>
      </p:sp>
      <p:sp>
        <p:nvSpPr>
          <p:cNvPr id="272" name="Google Shape;272;g61fff11857_3_31:notes"/>
          <p:cNvSpPr txBox="1">
            <a:spLocks noGrp="1"/>
          </p:cNvSpPr>
          <p:nvPr>
            <p:ph type="sldNum" idx="12"/>
          </p:nvPr>
        </p:nvSpPr>
        <p:spPr>
          <a:xfrm>
            <a:off x="3884613" y="8685214"/>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2555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session our goal is to develop some familiarity with the R programming language.</a:t>
            </a:r>
          </a:p>
          <a:p>
            <a:endParaRPr lang="en-US" dirty="0"/>
          </a:p>
          <a:p>
            <a:r>
              <a:rPr lang="en-US" dirty="0"/>
              <a:t>We will also discuss the important role of reproducible data analysis and how R can help us with this.</a:t>
            </a:r>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1908121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rtl="0">
              <a:buNone/>
            </a:pPr>
            <a:r>
              <a:rPr lang="en-US" sz="1100" b="0" i="0" u="none" strike="noStrike" cap="none" dirty="0">
                <a:solidFill>
                  <a:srgbClr val="000000"/>
                </a:solidFill>
                <a:effectLst/>
                <a:latin typeface="Arial"/>
                <a:ea typeface="Arial"/>
                <a:cs typeface="Arial"/>
                <a:sym typeface="Arial"/>
              </a:rPr>
              <a:t>Let’s talk a little bit about how we'll be using zoom in this workshop. </a:t>
            </a: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During the sessions everyone will be muted other than the instructor. We just want to be make sure we don’t get accidental background noise. But that doesn’t mean that there won’t be opportunities for engagement, we want to make sure that this is an interactive workshop and not</a:t>
            </a:r>
            <a:r>
              <a:rPr lang="en-US" dirty="0"/>
              <a:t> a one way street when it comes to interaction.</a:t>
            </a:r>
            <a:endParaRPr lang="en-US" sz="1100" b="0" i="0" u="none" strike="noStrike" cap="none" dirty="0">
              <a:solidFill>
                <a:srgbClr val="000000"/>
              </a:solidFill>
              <a:effectLst/>
              <a:latin typeface="Arial"/>
              <a:ea typeface="Arial"/>
              <a:cs typeface="Arial"/>
            </a:endParaRPr>
          </a:p>
          <a:p>
            <a:pPr marL="158750" indent="0" rtl="0">
              <a:buNone/>
            </a:pPr>
            <a:endParaRPr lang="en-US" sz="1100" b="0" i="0" u="none" strike="noStrike" cap="none" dirty="0">
              <a:solidFill>
                <a:srgbClr val="000000"/>
              </a:solidFill>
              <a:effectLst/>
              <a:latin typeface="Arial"/>
              <a:ea typeface="Arial"/>
              <a:cs typeface="Arial"/>
              <a:sym typeface="Arial"/>
            </a:endParaRPr>
          </a:p>
          <a:p>
            <a:pPr marL="158750" indent="0" rtl="0">
              <a:buNone/>
            </a:pPr>
            <a:r>
              <a:rPr lang="en-US" sz="1100" b="0" i="0" u="none" strike="noStrike" cap="none" dirty="0">
                <a:solidFill>
                  <a:srgbClr val="000000"/>
                </a:solidFill>
                <a:effectLst/>
                <a:latin typeface="Arial"/>
                <a:ea typeface="Arial"/>
                <a:cs typeface="Arial"/>
                <a:sym typeface="Arial"/>
              </a:rPr>
              <a:t>We will be using the chat window in Zoom we will also be using some nonverbal feedback modalities and we'll be using some breakout sessions during which we'll be doing exercises together in an interactive way, more about all this</a:t>
            </a:r>
            <a:r>
              <a:rPr lang="en-US" sz="1100" b="0" i="0" u="none" strike="noStrike" cap="none" baseline="0" dirty="0">
                <a:solidFill>
                  <a:srgbClr val="000000"/>
                </a:solidFill>
                <a:effectLst/>
                <a:latin typeface="Arial"/>
                <a:ea typeface="Arial"/>
                <a:cs typeface="Arial"/>
                <a:sym typeface="Arial"/>
              </a:rPr>
              <a:t> in a few moments</a:t>
            </a:r>
            <a:r>
              <a:rPr lang="en-US" sz="1100" b="0" i="0" u="none" strike="noStrike" cap="none" dirty="0">
                <a:solidFill>
                  <a:srgbClr val="000000"/>
                </a:solidFill>
                <a:effectLst/>
                <a:latin typeface="Arial"/>
                <a:ea typeface="Arial"/>
                <a:cs typeface="Arial"/>
                <a:sym typeface="Arial"/>
              </a:rPr>
              <a:t>.</a:t>
            </a:r>
          </a:p>
          <a:p>
            <a:pPr marL="15875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217590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extLst>
      <p:ext uri="{BB962C8B-B14F-4D97-AF65-F5344CB8AC3E}">
        <p14:creationId xmlns:p14="http://schemas.microsoft.com/office/powerpoint/2010/main" val="9329276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79650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10/19/21</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77" r:id="rId12"/>
    <p:sldLayoutId id="2147483668" r:id="rId13"/>
    <p:sldLayoutId id="2147483669" r:id="rId14"/>
    <p:sldLayoutId id="2147483670" r:id="rId15"/>
    <p:sldLayoutId id="2147483671" r:id="rId16"/>
    <p:sldLayoutId id="2147483672"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tiff"/></Relationships>
</file>

<file path=ppt/slides/_rels/slide14.xml.rels><?xml version="1.0" encoding="UTF-8" standalone="yes"?>
<Relationships xmlns="http://schemas.openxmlformats.org/package/2006/relationships"><Relationship Id="rId3" Type="http://schemas.openxmlformats.org/officeDocument/2006/relationships/hyperlink" Target="https://bit.ly/AACC-2021-R-Intro"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bit.ly/AACC-2021-R-Intro"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tiff"/><Relationship Id="rId7"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7.tiff"/><Relationship Id="rId11" Type="http://schemas.openxmlformats.org/officeDocument/2006/relationships/image" Target="../media/image32.tiff"/><Relationship Id="rId5" Type="http://schemas.openxmlformats.org/officeDocument/2006/relationships/image" Target="../media/image26.tiff"/><Relationship Id="rId10" Type="http://schemas.openxmlformats.org/officeDocument/2006/relationships/image" Target="../media/image31.tiff"/><Relationship Id="rId4" Type="http://schemas.openxmlformats.org/officeDocument/2006/relationships/image" Target="../media/image25.tiff"/><Relationship Id="rId9" Type="http://schemas.openxmlformats.org/officeDocument/2006/relationships/image" Target="../media/image30.tiff"/></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1.png"/><Relationship Id="rId3" Type="http://schemas.openxmlformats.org/officeDocument/2006/relationships/image" Target="../media/image40.png"/><Relationship Id="rId7" Type="http://schemas.openxmlformats.org/officeDocument/2006/relationships/image" Target="../media/image50.png"/><Relationship Id="rId12"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4.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5.png"/><Relationship Id="rId7"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4291" y="4960137"/>
            <a:ext cx="8963891" cy="1463040"/>
          </a:xfrm>
        </p:spPr>
        <p:txBody>
          <a:bodyPr>
            <a:normAutofit/>
          </a:bodyPr>
          <a:lstStyle/>
          <a:p>
            <a:r>
              <a:rPr lang="en-US" sz="4400" b="1" dirty="0"/>
              <a:t>Introduction to R and </a:t>
            </a:r>
            <a:br>
              <a:rPr lang="en-US" sz="4400" b="1" dirty="0"/>
            </a:br>
            <a:r>
              <a:rPr lang="en-US" sz="4400" b="1" dirty="0"/>
              <a:t>Reproducible Reporting</a:t>
            </a:r>
          </a:p>
        </p:txBody>
      </p:sp>
      <p:sp>
        <p:nvSpPr>
          <p:cNvPr id="3" name="Subtitle 2"/>
          <p:cNvSpPr>
            <a:spLocks noGrp="1"/>
          </p:cNvSpPr>
          <p:nvPr>
            <p:ph type="subTitle" idx="1"/>
          </p:nvPr>
        </p:nvSpPr>
        <p:spPr>
          <a:xfrm>
            <a:off x="8610599" y="4804013"/>
            <a:ext cx="3467669" cy="1673756"/>
          </a:xfrm>
        </p:spPr>
        <p:txBody>
          <a:bodyPr>
            <a:normAutofit/>
          </a:bodyPr>
          <a:lstStyle/>
          <a:p>
            <a:r>
              <a:rPr lang="en-US" sz="3200" dirty="0"/>
              <a:t>Patrick Mathias</a:t>
            </a:r>
          </a:p>
          <a:p>
            <a:r>
              <a:rPr lang="en-US" sz="3200" dirty="0"/>
              <a:t>Lesson 1</a:t>
            </a:r>
          </a:p>
          <a:p>
            <a:r>
              <a:rPr lang="en-US" sz="3200" dirty="0"/>
              <a:t>DLMP Fall 2021</a:t>
            </a:r>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Autofit/>
          </a:bodyPr>
          <a:lstStyle/>
          <a:p>
            <a:pPr marL="673098" indent="-571500">
              <a:buClr>
                <a:srgbClr val="333333"/>
              </a:buClr>
              <a:buSzPct val="100000"/>
              <a:buFont typeface="Arial" panose="020B0604020202020204" pitchFamily="34" charset="0"/>
              <a:buChar char="•"/>
            </a:pPr>
            <a:r>
              <a:rPr lang="en" sz="3600" dirty="0" err="1">
                <a:solidFill>
                  <a:srgbClr val="333333"/>
                </a:solidFill>
                <a:latin typeface="Arial" panose="020B0604020202020204" pitchFamily="34" charset="0"/>
                <a:cs typeface="Arial" panose="020B0604020202020204" pitchFamily="34" charset="0"/>
              </a:rPr>
              <a:t>Cheatsheets</a:t>
            </a:r>
            <a:r>
              <a:rPr lang="en" sz="3600" dirty="0">
                <a:solidFill>
                  <a:srgbClr val="333333"/>
                </a:solidFill>
                <a:latin typeface="Arial" panose="020B0604020202020204" pitchFamily="34" charset="0"/>
                <a:cs typeface="Arial" panose="020B0604020202020204" pitchFamily="34" charset="0"/>
              </a:rPr>
              <a:t> show how to do common things – orient yourself with them early</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pSp>
        <p:nvGrpSpPr>
          <p:cNvPr id="2" name="Group 1">
            <a:extLst>
              <a:ext uri="{FF2B5EF4-FFF2-40B4-BE49-F238E27FC236}">
                <a16:creationId xmlns:a16="http://schemas.microsoft.com/office/drawing/2014/main" id="{EF4A823E-10FB-0A4C-B546-733E23BAD681}"/>
              </a:ext>
            </a:extLst>
          </p:cNvPr>
          <p:cNvGrpSpPr/>
          <p:nvPr/>
        </p:nvGrpSpPr>
        <p:grpSpPr>
          <a:xfrm>
            <a:off x="188667" y="1221165"/>
            <a:ext cx="3930000" cy="5261654"/>
            <a:chOff x="188667" y="1221165"/>
            <a:chExt cx="3930000" cy="5261654"/>
          </a:xfrm>
        </p:grpSpPr>
        <p:pic>
          <p:nvPicPr>
            <p:cNvPr id="245" name="Google Shape;245;p37"/>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247" name="Google Shape;247;p37"/>
            <p:cNvSpPr txBox="1"/>
            <p:nvPr/>
          </p:nvSpPr>
          <p:spPr>
            <a:xfrm>
              <a:off x="188667" y="4086786"/>
              <a:ext cx="3930000" cy="2396033"/>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Programming language for </a:t>
              </a:r>
              <a:endParaRPr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data analysis</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3" name="Group 2">
            <a:extLst>
              <a:ext uri="{FF2B5EF4-FFF2-40B4-BE49-F238E27FC236}">
                <a16:creationId xmlns:a16="http://schemas.microsoft.com/office/drawing/2014/main" id="{64F5EEB4-8032-2A4E-9566-CD2CF9A2B4C5}"/>
              </a:ext>
            </a:extLst>
          </p:cNvPr>
          <p:cNvGrpSpPr/>
          <p:nvPr/>
        </p:nvGrpSpPr>
        <p:grpSpPr>
          <a:xfrm>
            <a:off x="4118667" y="1185070"/>
            <a:ext cx="3930000" cy="5491253"/>
            <a:chOff x="4118667" y="1185070"/>
            <a:chExt cx="3930000" cy="5491253"/>
          </a:xfrm>
        </p:grpSpPr>
        <p:pic>
          <p:nvPicPr>
            <p:cNvPr id="244" name="Google Shape;244;p37"/>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248" name="Google Shape;248;p37"/>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err="1">
                  <a:latin typeface="Tw Cen MT" panose="020B0602020104020603" pitchFamily="34" charset="77"/>
                  <a:ea typeface="Raleway"/>
                  <a:cs typeface="Raleway"/>
                  <a:sym typeface="Raleway"/>
                </a:rPr>
                <a:t>RStudio</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US"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Interactive development environment (IDE)</a:t>
              </a:r>
              <a:endParaRPr sz="4400" b="1" dirty="0">
                <a:latin typeface="Tw Cen MT" panose="020B0602020104020603" pitchFamily="34" charset="77"/>
                <a:ea typeface="Raleway"/>
                <a:cs typeface="Raleway"/>
                <a:sym typeface="Raleway"/>
              </a:endParaRPr>
            </a:p>
          </p:txBody>
        </p:sp>
      </p:grpSp>
      <p:grpSp>
        <p:nvGrpSpPr>
          <p:cNvPr id="4" name="Group 3">
            <a:extLst>
              <a:ext uri="{FF2B5EF4-FFF2-40B4-BE49-F238E27FC236}">
                <a16:creationId xmlns:a16="http://schemas.microsoft.com/office/drawing/2014/main" id="{491333B0-BEFD-D94A-A0DF-4F0900CB372A}"/>
              </a:ext>
            </a:extLst>
          </p:cNvPr>
          <p:cNvGrpSpPr/>
          <p:nvPr/>
        </p:nvGrpSpPr>
        <p:grpSpPr>
          <a:xfrm>
            <a:off x="7860000" y="1221165"/>
            <a:ext cx="4143333" cy="5299253"/>
            <a:chOff x="7860000" y="1221165"/>
            <a:chExt cx="4143333" cy="5299253"/>
          </a:xfrm>
        </p:grpSpPr>
        <p:pic>
          <p:nvPicPr>
            <p:cNvPr id="246" name="Google Shape;246;p37"/>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49" name="Google Shape;249;p37"/>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 Markdown</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endParaRPr lang="en" sz="3200" dirty="0">
                <a:latin typeface="Tw Cen MT" panose="020B0602020104020603" pitchFamily="34" charset="77"/>
                <a:ea typeface="Raleway"/>
                <a:cs typeface="Raleway"/>
                <a:sym typeface="Raleway"/>
              </a:endParaRPr>
            </a:p>
            <a:p>
              <a:pPr algn="ctr">
                <a:lnSpc>
                  <a:spcPct val="90000"/>
                </a:lnSpc>
                <a:buClr>
                  <a:schemeClr val="dk1"/>
                </a:buClr>
                <a:buSzPts val="3300"/>
              </a:pPr>
              <a:r>
                <a:rPr lang="en" sz="3200" dirty="0">
                  <a:latin typeface="Tw Cen MT" panose="020B0602020104020603" pitchFamily="34" charset="77"/>
                  <a:ea typeface="Raleway"/>
                  <a:cs typeface="Raleway"/>
                  <a:sym typeface="Raleway"/>
                </a:rPr>
                <a:t>Computational document format</a:t>
              </a:r>
              <a:endParaRPr sz="3200"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3853909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Getting Started with RStudio</a:t>
            </a:r>
          </a:p>
        </p:txBody>
      </p:sp>
    </p:spTree>
    <p:extLst>
      <p:ext uri="{BB962C8B-B14F-4D97-AF65-F5344CB8AC3E}">
        <p14:creationId xmlns:p14="http://schemas.microsoft.com/office/powerpoint/2010/main" val="2898463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On the Web and In Your Home</a:t>
            </a:r>
          </a:p>
        </p:txBody>
      </p:sp>
      <p:grpSp>
        <p:nvGrpSpPr>
          <p:cNvPr id="9" name="Group 8">
            <a:extLst>
              <a:ext uri="{FF2B5EF4-FFF2-40B4-BE49-F238E27FC236}">
                <a16:creationId xmlns:a16="http://schemas.microsoft.com/office/drawing/2014/main" id="{59EEC60A-745C-DF4A-A4B2-0F792773EF8D}"/>
              </a:ext>
            </a:extLst>
          </p:cNvPr>
          <p:cNvGrpSpPr/>
          <p:nvPr/>
        </p:nvGrpSpPr>
        <p:grpSpPr>
          <a:xfrm>
            <a:off x="5982783" y="1486833"/>
            <a:ext cx="4537339" cy="4997888"/>
            <a:chOff x="1149962" y="1860112"/>
            <a:chExt cx="4537339" cy="4997888"/>
          </a:xfrm>
        </p:grpSpPr>
        <p:pic>
          <p:nvPicPr>
            <p:cNvPr id="10" name="Picture 9" descr="Your Computer Monitor Could be Part of Antitrust Scheme">
              <a:extLst>
                <a:ext uri="{FF2B5EF4-FFF2-40B4-BE49-F238E27FC236}">
                  <a16:creationId xmlns:a16="http://schemas.microsoft.com/office/drawing/2014/main" id="{026E6F43-9B23-E84E-8729-FCFEB11DD3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49962" y="1860112"/>
              <a:ext cx="4537339" cy="3403004"/>
            </a:xfrm>
            <a:prstGeom prst="rect">
              <a:avLst/>
            </a:prstGeom>
          </p:spPr>
        </p:pic>
        <p:pic>
          <p:nvPicPr>
            <p:cNvPr id="11" name="Picture 10">
              <a:extLst>
                <a:ext uri="{FF2B5EF4-FFF2-40B4-BE49-F238E27FC236}">
                  <a16:creationId xmlns:a16="http://schemas.microsoft.com/office/drawing/2014/main" id="{8107BB64-5D1F-284B-A1E2-0812D18CA982}"/>
                </a:ext>
              </a:extLst>
            </p:cNvPr>
            <p:cNvPicPr>
              <a:picLocks noChangeAspect="1"/>
            </p:cNvPicPr>
            <p:nvPr/>
          </p:nvPicPr>
          <p:blipFill>
            <a:blip r:embed="rId4"/>
            <a:stretch>
              <a:fillRect/>
            </a:stretch>
          </p:blipFill>
          <p:spPr>
            <a:xfrm>
              <a:off x="2942381" y="2835791"/>
              <a:ext cx="952500" cy="952500"/>
            </a:xfrm>
            <a:prstGeom prst="rect">
              <a:avLst/>
            </a:prstGeom>
          </p:spPr>
        </p:pic>
        <p:sp>
          <p:nvSpPr>
            <p:cNvPr id="12" name="Google Shape;247;p37">
              <a:extLst>
                <a:ext uri="{FF2B5EF4-FFF2-40B4-BE49-F238E27FC236}">
                  <a16:creationId xmlns:a16="http://schemas.microsoft.com/office/drawing/2014/main" id="{040DFE48-569E-774C-940F-4E22165AD64A}"/>
                </a:ext>
              </a:extLst>
            </p:cNvPr>
            <p:cNvSpPr txBox="1"/>
            <p:nvPr/>
          </p:nvSpPr>
          <p:spPr>
            <a:xfrm>
              <a:off x="1683430" y="4986670"/>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Desktop</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Installed locally on your computer</a:t>
              </a:r>
              <a:endParaRPr sz="3200" dirty="0">
                <a:latin typeface="Tw Cen MT" panose="020B0602020104020603" pitchFamily="34" charset="77"/>
                <a:ea typeface="Raleway"/>
                <a:cs typeface="Raleway"/>
                <a:sym typeface="Raleway"/>
              </a:endParaRPr>
            </a:p>
            <a:p>
              <a:pPr>
                <a:lnSpc>
                  <a:spcPct val="90000"/>
                </a:lnSpc>
                <a:buClr>
                  <a:schemeClr val="dk1"/>
                </a:buClr>
                <a:buSzPts val="3300"/>
              </a:pPr>
              <a:endParaRPr sz="3600" b="1" dirty="0">
                <a:latin typeface="Tw Cen MT" panose="020B0602020104020603" pitchFamily="34" charset="77"/>
                <a:ea typeface="Raleway"/>
                <a:cs typeface="Raleway"/>
                <a:sym typeface="Raleway"/>
              </a:endParaRPr>
            </a:p>
          </p:txBody>
        </p:sp>
      </p:grpSp>
      <p:grpSp>
        <p:nvGrpSpPr>
          <p:cNvPr id="13" name="Group 12">
            <a:extLst>
              <a:ext uri="{FF2B5EF4-FFF2-40B4-BE49-F238E27FC236}">
                <a16:creationId xmlns:a16="http://schemas.microsoft.com/office/drawing/2014/main" id="{8FD4F3FA-E75A-CB4B-A579-B60D906F3F78}"/>
              </a:ext>
            </a:extLst>
          </p:cNvPr>
          <p:cNvGrpSpPr/>
          <p:nvPr/>
        </p:nvGrpSpPr>
        <p:grpSpPr>
          <a:xfrm>
            <a:off x="1771561" y="2033366"/>
            <a:ext cx="3717910" cy="4451355"/>
            <a:chOff x="6790660" y="2351356"/>
            <a:chExt cx="3717910" cy="4451355"/>
          </a:xfrm>
        </p:grpSpPr>
        <p:sp>
          <p:nvSpPr>
            <p:cNvPr id="14" name="Cloud 13">
              <a:extLst>
                <a:ext uri="{FF2B5EF4-FFF2-40B4-BE49-F238E27FC236}">
                  <a16:creationId xmlns:a16="http://schemas.microsoft.com/office/drawing/2014/main" id="{5D9A9A7C-C526-FB43-A614-7ABB3CDC3E5E}"/>
                </a:ext>
              </a:extLst>
            </p:cNvPr>
            <p:cNvSpPr/>
            <p:nvPr/>
          </p:nvSpPr>
          <p:spPr>
            <a:xfrm>
              <a:off x="6856352" y="2351356"/>
              <a:ext cx="3332406" cy="2420515"/>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8C7E81F1-CA6F-234A-BB21-F683A27E5C2C}"/>
                </a:ext>
              </a:extLst>
            </p:cNvPr>
            <p:cNvPicPr>
              <a:picLocks noChangeAspect="1"/>
            </p:cNvPicPr>
            <p:nvPr/>
          </p:nvPicPr>
          <p:blipFill>
            <a:blip r:embed="rId4"/>
            <a:stretch>
              <a:fillRect/>
            </a:stretch>
          </p:blipFill>
          <p:spPr>
            <a:xfrm>
              <a:off x="8030385" y="3085364"/>
              <a:ext cx="952500" cy="952500"/>
            </a:xfrm>
            <a:prstGeom prst="rect">
              <a:avLst/>
            </a:prstGeom>
          </p:spPr>
        </p:pic>
        <p:sp>
          <p:nvSpPr>
            <p:cNvPr id="16" name="Google Shape;247;p37">
              <a:extLst>
                <a:ext uri="{FF2B5EF4-FFF2-40B4-BE49-F238E27FC236}">
                  <a16:creationId xmlns:a16="http://schemas.microsoft.com/office/drawing/2014/main" id="{0ABC11C9-1676-214B-A0CD-B28E8E4AC9BE}"/>
                </a:ext>
              </a:extLst>
            </p:cNvPr>
            <p:cNvSpPr txBox="1"/>
            <p:nvPr/>
          </p:nvSpPr>
          <p:spPr>
            <a:xfrm>
              <a:off x="6790660" y="4931381"/>
              <a:ext cx="3717910" cy="187133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 sz="3600" b="1" dirty="0">
                  <a:latin typeface="Tw Cen MT" panose="020B0602020104020603" pitchFamily="34" charset="77"/>
                  <a:ea typeface="Raleway"/>
                  <a:cs typeface="Raleway"/>
                  <a:sym typeface="Raleway"/>
                </a:rPr>
                <a:t>R</a:t>
              </a:r>
              <a:r>
                <a:rPr lang="en-US" sz="3600" b="1" dirty="0">
                  <a:latin typeface="Tw Cen MT" panose="020B0602020104020603" pitchFamily="34" charset="77"/>
                  <a:ea typeface="Raleway"/>
                  <a:cs typeface="Raleway"/>
                  <a:sym typeface="Raleway"/>
                </a:rPr>
                <a:t>Studio Cloud</a:t>
              </a:r>
              <a:endParaRPr sz="3600" b="1" dirty="0">
                <a:latin typeface="Tw Cen MT" panose="020B0602020104020603" pitchFamily="34" charset="77"/>
                <a:ea typeface="Raleway"/>
                <a:cs typeface="Raleway"/>
                <a:sym typeface="Raleway"/>
              </a:endParaRP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Hosted on a server </a:t>
              </a:r>
            </a:p>
            <a:p>
              <a:pPr algn="ctr">
                <a:lnSpc>
                  <a:spcPct val="90000"/>
                </a:lnSpc>
                <a:buClr>
                  <a:schemeClr val="dk1"/>
                </a:buClr>
                <a:buSzPts val="3300"/>
              </a:pPr>
              <a:r>
                <a:rPr lang="en-US" sz="3200" dirty="0">
                  <a:latin typeface="Tw Cen MT" panose="020B0602020104020603" pitchFamily="34" charset="77"/>
                  <a:ea typeface="Raleway"/>
                  <a:cs typeface="Raleway"/>
                  <a:sym typeface="Raleway"/>
                </a:rPr>
                <a:t>(in the cloud)</a:t>
              </a:r>
              <a:endParaRPr sz="3600" b="1" dirty="0">
                <a:latin typeface="Tw Cen MT" panose="020B0602020104020603" pitchFamily="34" charset="77"/>
                <a:ea typeface="Raleway"/>
                <a:cs typeface="Raleway"/>
                <a:sym typeface="Raleway"/>
              </a:endParaRPr>
            </a:p>
          </p:txBody>
        </p:sp>
      </p:grpSp>
      <p:sp>
        <p:nvSpPr>
          <p:cNvPr id="17" name="TextBox 16">
            <a:extLst>
              <a:ext uri="{FF2B5EF4-FFF2-40B4-BE49-F238E27FC236}">
                <a16:creationId xmlns:a16="http://schemas.microsoft.com/office/drawing/2014/main" id="{F07A1E8C-0F2A-C548-A2BC-F9EF09008674}"/>
              </a:ext>
            </a:extLst>
          </p:cNvPr>
          <p:cNvSpPr txBox="1"/>
          <p:nvPr/>
        </p:nvSpPr>
        <p:spPr>
          <a:xfrm>
            <a:off x="1" y="6192655"/>
            <a:ext cx="12192000" cy="400110"/>
          </a:xfrm>
          <a:prstGeom prst="rect">
            <a:avLst/>
          </a:prstGeom>
          <a:noFill/>
        </p:spPr>
        <p:txBody>
          <a:bodyPr wrap="square" rtlCol="0">
            <a:spAutoFit/>
          </a:bodyPr>
          <a:lstStyle/>
          <a:p>
            <a:pPr algn="ctr"/>
            <a:r>
              <a:rPr lang="en-US" sz="2000" b="1" dirty="0"/>
              <a:t>Note: Use RStudio Cloud only for this course. Do not upload protected health information to the cloud!</a:t>
            </a:r>
          </a:p>
        </p:txBody>
      </p:sp>
    </p:spTree>
    <p:extLst>
      <p:ext uri="{BB962C8B-B14F-4D97-AF65-F5344CB8AC3E}">
        <p14:creationId xmlns:p14="http://schemas.microsoft.com/office/powerpoint/2010/main" val="1334547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https://</a:t>
            </a:r>
            <a:r>
              <a:rPr lang="en-US" dirty="0" err="1">
                <a:hlinkClick r:id="rId3"/>
              </a:rPr>
              <a:t>bit.ly</a:t>
            </a:r>
            <a:r>
              <a:rPr lang="en-US" dirty="0">
                <a:hlinkClick r:id="rId3"/>
              </a:rPr>
              <a:t>/AACC-2021-R-Intro</a:t>
            </a:r>
            <a:endParaRPr lang="en-US" b="1"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DB70F-3248-1C48-AECC-258CADC516D6}"/>
              </a:ext>
            </a:extLst>
          </p:cNvPr>
          <p:cNvPicPr>
            <a:picLocks noChangeAspect="1"/>
          </p:cNvPicPr>
          <p:nvPr/>
        </p:nvPicPr>
        <p:blipFill>
          <a:blip r:embed="rId3"/>
          <a:stretch>
            <a:fillRect/>
          </a:stretch>
        </p:blipFill>
        <p:spPr>
          <a:xfrm>
            <a:off x="0" y="350722"/>
            <a:ext cx="12192000" cy="6156556"/>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a:off x="4002252" y="13976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4A84B-5F91-6B4A-AD86-B5E348437590}"/>
              </a:ext>
            </a:extLst>
          </p:cNvPr>
          <p:cNvPicPr>
            <a:picLocks noChangeAspect="1"/>
          </p:cNvPicPr>
          <p:nvPr/>
        </p:nvPicPr>
        <p:blipFill>
          <a:blip r:embed="rId3"/>
          <a:stretch>
            <a:fillRect/>
          </a:stretch>
        </p:blipFill>
        <p:spPr>
          <a:xfrm>
            <a:off x="0" y="56474"/>
            <a:ext cx="12192000" cy="6745052"/>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a:off x="8891752" y="4598048"/>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894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C1668F-9F73-3E45-B450-5A070A8FA172}"/>
              </a:ext>
            </a:extLst>
          </p:cNvPr>
          <p:cNvPicPr>
            <a:picLocks noChangeAspect="1"/>
          </p:cNvPicPr>
          <p:nvPr/>
        </p:nvPicPr>
        <p:blipFill>
          <a:blip r:embed="rId3"/>
          <a:stretch>
            <a:fillRect/>
          </a:stretch>
        </p:blipFill>
        <p:spPr>
          <a:xfrm>
            <a:off x="0" y="478707"/>
            <a:ext cx="12192000" cy="5900585"/>
          </a:xfrm>
          <a:prstGeom prst="rect">
            <a:avLst/>
          </a:prstGeom>
        </p:spPr>
      </p:pic>
      <p:cxnSp>
        <p:nvCxnSpPr>
          <p:cNvPr id="12" name="Straight Arrow Connector 11">
            <a:extLst>
              <a:ext uri="{FF2B5EF4-FFF2-40B4-BE49-F238E27FC236}">
                <a16:creationId xmlns:a16="http://schemas.microsoft.com/office/drawing/2014/main" id="{7CECD275-9456-DB49-B20D-A92C6C411BD4}"/>
              </a:ext>
            </a:extLst>
          </p:cNvPr>
          <p:cNvCxnSpPr>
            <a:cxnSpLocks/>
          </p:cNvCxnSpPr>
          <p:nvPr/>
        </p:nvCxnSpPr>
        <p:spPr>
          <a:xfrm rot="5400000" flipH="1">
            <a:off x="1381928" y="1646677"/>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E5C19D4-FD27-FD42-A3FA-59758C32F22E}"/>
              </a:ext>
            </a:extLst>
          </p:cNvPr>
          <p:cNvCxnSpPr>
            <a:cxnSpLocks/>
          </p:cNvCxnSpPr>
          <p:nvPr/>
        </p:nvCxnSpPr>
        <p:spPr>
          <a:xfrm flipV="1">
            <a:off x="10069274" y="2138937"/>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37D29AC-B427-934A-9DA4-B3D2FFA7FD31}"/>
              </a:ext>
            </a:extLst>
          </p:cNvPr>
          <p:cNvSpPr txBox="1"/>
          <p:nvPr/>
        </p:nvSpPr>
        <p:spPr>
          <a:xfrm>
            <a:off x="1981132" y="2236337"/>
            <a:ext cx="394854" cy="584775"/>
          </a:xfrm>
          <a:prstGeom prst="rect">
            <a:avLst/>
          </a:prstGeom>
          <a:noFill/>
        </p:spPr>
        <p:txBody>
          <a:bodyPr wrap="square" rtlCol="0">
            <a:spAutoFit/>
          </a:bodyPr>
          <a:lstStyle/>
          <a:p>
            <a:r>
              <a:rPr lang="en-US" sz="3200" dirty="0"/>
              <a:t>1</a:t>
            </a:r>
          </a:p>
        </p:txBody>
      </p:sp>
      <p:sp>
        <p:nvSpPr>
          <p:cNvPr id="16" name="TextBox 15">
            <a:extLst>
              <a:ext uri="{FF2B5EF4-FFF2-40B4-BE49-F238E27FC236}">
                <a16:creationId xmlns:a16="http://schemas.microsoft.com/office/drawing/2014/main" id="{4D97F1F3-B1AE-6E40-8919-8D6413387AF5}"/>
              </a:ext>
            </a:extLst>
          </p:cNvPr>
          <p:cNvSpPr txBox="1"/>
          <p:nvPr/>
        </p:nvSpPr>
        <p:spPr>
          <a:xfrm>
            <a:off x="9663682" y="2724067"/>
            <a:ext cx="394854" cy="584775"/>
          </a:xfrm>
          <a:prstGeom prst="rect">
            <a:avLst/>
          </a:prstGeom>
          <a:noFill/>
        </p:spPr>
        <p:txBody>
          <a:bodyPr wrap="square" rtlCol="0">
            <a:spAutoFit/>
          </a:bodyPr>
          <a:lstStyle/>
          <a:p>
            <a:r>
              <a:rPr lang="en-US" sz="3200" dirty="0"/>
              <a:t>2</a:t>
            </a:r>
          </a:p>
        </p:txBody>
      </p:sp>
      <p:sp>
        <p:nvSpPr>
          <p:cNvPr id="18" name="Rectangle 17">
            <a:extLst>
              <a:ext uri="{FF2B5EF4-FFF2-40B4-BE49-F238E27FC236}">
                <a16:creationId xmlns:a16="http://schemas.microsoft.com/office/drawing/2014/main" id="{6379CC69-9BF4-4248-BF9F-63E72343079C}"/>
              </a:ext>
            </a:extLst>
          </p:cNvPr>
          <p:cNvSpPr/>
          <p:nvPr/>
        </p:nvSpPr>
        <p:spPr>
          <a:xfrm>
            <a:off x="2528318" y="1847390"/>
            <a:ext cx="3339082" cy="593834"/>
          </a:xfrm>
          <a:prstGeom prst="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1F4C031-D5C3-6F40-880E-7D089F618030}"/>
              </a:ext>
            </a:extLst>
          </p:cNvPr>
          <p:cNvPicPr>
            <a:picLocks noChangeAspect="1"/>
          </p:cNvPicPr>
          <p:nvPr/>
        </p:nvPicPr>
        <p:blipFill>
          <a:blip r:embed="rId4"/>
          <a:stretch>
            <a:fillRect/>
          </a:stretch>
        </p:blipFill>
        <p:spPr>
          <a:xfrm>
            <a:off x="4745421" y="2955341"/>
            <a:ext cx="3327206" cy="1234140"/>
          </a:xfrm>
          <a:prstGeom prst="rect">
            <a:avLst/>
          </a:prstGeom>
        </p:spPr>
      </p:pic>
      <p:cxnSp>
        <p:nvCxnSpPr>
          <p:cNvPr id="14" name="Straight Arrow Connector 13">
            <a:extLst>
              <a:ext uri="{FF2B5EF4-FFF2-40B4-BE49-F238E27FC236}">
                <a16:creationId xmlns:a16="http://schemas.microsoft.com/office/drawing/2014/main" id="{F70A1507-8A82-774D-A8C0-3C90FF404391}"/>
              </a:ext>
            </a:extLst>
          </p:cNvPr>
          <p:cNvCxnSpPr>
            <a:cxnSpLocks/>
          </p:cNvCxnSpPr>
          <p:nvPr/>
        </p:nvCxnSpPr>
        <p:spPr>
          <a:xfrm rot="5400000" flipH="1">
            <a:off x="7953510" y="4001495"/>
            <a:ext cx="593835" cy="6045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D6BAE9A-C457-BB43-A281-23BCB2A344DE}"/>
              </a:ext>
            </a:extLst>
          </p:cNvPr>
          <p:cNvSpPr txBox="1"/>
          <p:nvPr/>
        </p:nvSpPr>
        <p:spPr>
          <a:xfrm>
            <a:off x="8552714" y="4524805"/>
            <a:ext cx="394854" cy="584775"/>
          </a:xfrm>
          <a:prstGeom prst="rect">
            <a:avLst/>
          </a:prstGeom>
          <a:noFill/>
        </p:spPr>
        <p:txBody>
          <a:bodyPr wrap="square" rtlCol="0">
            <a:spAutoFit/>
          </a:bodyPr>
          <a:lstStyle/>
          <a:p>
            <a:r>
              <a:rPr lang="en-US" sz="3200" dirty="0"/>
              <a:t>3</a:t>
            </a:r>
          </a:p>
        </p:txBody>
      </p:sp>
    </p:spTree>
    <p:extLst>
      <p:ext uri="{BB962C8B-B14F-4D97-AF65-F5344CB8AC3E}">
        <p14:creationId xmlns:p14="http://schemas.microsoft.com/office/powerpoint/2010/main" val="1803259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9CDE19-D2DB-0649-BAD9-F310E332CA23}"/>
              </a:ext>
            </a:extLst>
          </p:cNvPr>
          <p:cNvPicPr>
            <a:picLocks noChangeAspect="1"/>
          </p:cNvPicPr>
          <p:nvPr/>
        </p:nvPicPr>
        <p:blipFill>
          <a:blip r:embed="rId3"/>
          <a:stretch>
            <a:fillRect/>
          </a:stretch>
        </p:blipFill>
        <p:spPr>
          <a:xfrm>
            <a:off x="0" y="394153"/>
            <a:ext cx="12192000" cy="6069693"/>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https://</a:t>
            </a:r>
            <a:r>
              <a:rPr lang="en-US" dirty="0" err="1">
                <a:hlinkClick r:id="rId3"/>
              </a:rPr>
              <a:t>bit.ly</a:t>
            </a:r>
            <a:r>
              <a:rPr lang="en-US" dirty="0">
                <a:hlinkClick r:id="rId3"/>
              </a:rPr>
              <a:t>/AACC-2021-R-Intro</a:t>
            </a:r>
            <a:endParaRPr lang="en-US" b="1"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747367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54734D7-C565-4C49-B9E2-B0B9D26BD739}"/>
              </a:ext>
            </a:extLst>
          </p:cNvPr>
          <p:cNvPicPr>
            <a:picLocks noChangeAspect="1"/>
          </p:cNvPicPr>
          <p:nvPr/>
        </p:nvPicPr>
        <p:blipFill>
          <a:blip r:embed="rId3"/>
          <a:stretch>
            <a:fillRect/>
          </a:stretch>
        </p:blipFill>
        <p:spPr>
          <a:xfrm>
            <a:off x="388318" y="697423"/>
            <a:ext cx="11197198" cy="5493113"/>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396579" y="3822731"/>
            <a:ext cx="6097211" cy="2391098"/>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89" y="2758189"/>
            <a:ext cx="5137102" cy="3455639"/>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5137101" cy="203747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4163425" y="5575800"/>
            <a:ext cx="2113210" cy="584775"/>
          </a:xfrm>
          <a:prstGeom prst="rect">
            <a:avLst/>
          </a:prstGeom>
          <a:noFill/>
        </p:spPr>
        <p:txBody>
          <a:bodyPr wrap="square" rtlCol="0">
            <a:spAutoFit/>
          </a:bodyPr>
          <a:lstStyle/>
          <a:p>
            <a:pPr algn="r"/>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9367446" y="5575799"/>
            <a:ext cx="2113210" cy="584775"/>
          </a:xfrm>
          <a:prstGeom prst="rect">
            <a:avLst/>
          </a:prstGeom>
          <a:noFill/>
        </p:spPr>
        <p:txBody>
          <a:bodyPr wrap="square" rtlCol="0">
            <a:spAutoFit/>
          </a:bodyPr>
          <a:lstStyle/>
          <a:p>
            <a:pPr algn="r"/>
            <a:r>
              <a:rPr lang="en-US" sz="3200" dirty="0">
                <a:solidFill>
                  <a:schemeClr val="accent6"/>
                </a:solidFill>
              </a:rPr>
              <a:t>MISC</a:t>
            </a:r>
          </a:p>
        </p:txBody>
      </p:sp>
      <p:sp>
        <p:nvSpPr>
          <p:cNvPr id="11" name="TextBox 10">
            <a:extLst>
              <a:ext uri="{FF2B5EF4-FFF2-40B4-BE49-F238E27FC236}">
                <a16:creationId xmlns:a16="http://schemas.microsoft.com/office/drawing/2014/main" id="{352F4912-042A-2046-BF7C-2EDB1C86323E}"/>
              </a:ext>
            </a:extLst>
          </p:cNvPr>
          <p:cNvSpPr txBox="1"/>
          <p:nvPr/>
        </p:nvSpPr>
        <p:spPr>
          <a:xfrm>
            <a:off x="8252109" y="2143452"/>
            <a:ext cx="3333407" cy="584775"/>
          </a:xfrm>
          <a:prstGeom prst="rect">
            <a:avLst/>
          </a:prstGeom>
          <a:noFill/>
        </p:spPr>
        <p:txBody>
          <a:bodyPr wrap="square" rtlCol="0">
            <a:spAutoFit/>
          </a:bodyPr>
          <a:lstStyle/>
          <a:p>
            <a:pPr algn="r"/>
            <a:r>
              <a:rPr lang="en-US" sz="3200" dirty="0">
                <a:solidFill>
                  <a:schemeClr val="accent6"/>
                </a:solidFill>
              </a:rPr>
              <a:t>ENVIRONMENT</a:t>
            </a:r>
          </a:p>
        </p:txBody>
      </p:sp>
      <p:sp>
        <p:nvSpPr>
          <p:cNvPr id="13" name="Rectangle 12">
            <a:extLst>
              <a:ext uri="{FF2B5EF4-FFF2-40B4-BE49-F238E27FC236}">
                <a16:creationId xmlns:a16="http://schemas.microsoft.com/office/drawing/2014/main" id="{5855CDCA-B920-B342-96D3-DDCB3EB06E56}"/>
              </a:ext>
            </a:extLst>
          </p:cNvPr>
          <p:cNvSpPr/>
          <p:nvPr/>
        </p:nvSpPr>
        <p:spPr>
          <a:xfrm>
            <a:off x="388318" y="697423"/>
            <a:ext cx="6097211" cy="3095347"/>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352F4912-042A-2046-BF7C-2EDB1C86323E}"/>
              </a:ext>
            </a:extLst>
          </p:cNvPr>
          <p:cNvSpPr txBox="1"/>
          <p:nvPr/>
        </p:nvSpPr>
        <p:spPr>
          <a:xfrm>
            <a:off x="2762593" y="3166103"/>
            <a:ext cx="3333407" cy="584775"/>
          </a:xfrm>
          <a:prstGeom prst="rect">
            <a:avLst/>
          </a:prstGeom>
          <a:noFill/>
        </p:spPr>
        <p:txBody>
          <a:bodyPr wrap="square" rtlCol="0">
            <a:spAutoFit/>
          </a:bodyPr>
          <a:lstStyle/>
          <a:p>
            <a:pPr algn="r"/>
            <a:r>
              <a:rPr lang="en-US" sz="3200" dirty="0">
                <a:solidFill>
                  <a:schemeClr val="accent6"/>
                </a:solidFill>
              </a:rPr>
              <a:t>EDITOR </a:t>
            </a:r>
          </a:p>
        </p:txBody>
      </p:sp>
    </p:spTree>
    <p:extLst>
      <p:ext uri="{BB962C8B-B14F-4D97-AF65-F5344CB8AC3E}">
        <p14:creationId xmlns:p14="http://schemas.microsoft.com/office/powerpoint/2010/main" val="1898564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Reproducible Data Analysis and R Markdown</a:t>
            </a:r>
          </a:p>
        </p:txBody>
      </p:sp>
    </p:spTree>
    <p:extLst>
      <p:ext uri="{BB962C8B-B14F-4D97-AF65-F5344CB8AC3E}">
        <p14:creationId xmlns:p14="http://schemas.microsoft.com/office/powerpoint/2010/main" val="3074487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6922291" y="16387"/>
            <a:ext cx="5269709" cy="6857942"/>
            <a:chOff x="-4927602" y="-2651089"/>
            <a:chExt cx="4928070" cy="6413331"/>
          </a:xfrm>
        </p:grpSpPr>
        <p:pic>
          <p:nvPicPr>
            <p:cNvPr id="9" name="Picture 8"/>
            <p:cNvPicPr>
              <a:picLocks noChangeAspect="1"/>
            </p:cNvPicPr>
            <p:nvPr/>
          </p:nvPicPr>
          <p:blipFill>
            <a:blip r:embed="rId3"/>
            <a:stretch>
              <a:fillRect/>
            </a:stretch>
          </p:blipFill>
          <p:spPr>
            <a:xfrm>
              <a:off x="-3307462" y="-2651089"/>
              <a:ext cx="1629532" cy="2108441"/>
            </a:xfrm>
            <a:prstGeom prst="rect">
              <a:avLst/>
            </a:prstGeom>
          </p:spPr>
        </p:pic>
        <p:pic>
          <p:nvPicPr>
            <p:cNvPr id="10" name="Picture 9"/>
            <p:cNvPicPr>
              <a:picLocks noChangeAspect="1"/>
            </p:cNvPicPr>
            <p:nvPr/>
          </p:nvPicPr>
          <p:blipFill>
            <a:blip r:embed="rId4"/>
            <a:stretch>
              <a:fillRect/>
            </a:stretch>
          </p:blipFill>
          <p:spPr>
            <a:xfrm>
              <a:off x="-1677930" y="-2651088"/>
              <a:ext cx="1630628" cy="2090549"/>
            </a:xfrm>
            <a:prstGeom prst="rect">
              <a:avLst/>
            </a:prstGeom>
          </p:spPr>
        </p:pic>
        <p:pic>
          <p:nvPicPr>
            <p:cNvPr id="11" name="Picture 10"/>
            <p:cNvPicPr>
              <a:picLocks noChangeAspect="1"/>
            </p:cNvPicPr>
            <p:nvPr/>
          </p:nvPicPr>
          <p:blipFill>
            <a:blip r:embed="rId5"/>
            <a:stretch>
              <a:fillRect/>
            </a:stretch>
          </p:blipFill>
          <p:spPr>
            <a:xfrm>
              <a:off x="-4927602" y="-571188"/>
              <a:ext cx="1611141" cy="2140932"/>
            </a:xfrm>
            <a:prstGeom prst="rect">
              <a:avLst/>
            </a:prstGeom>
          </p:spPr>
        </p:pic>
        <p:pic>
          <p:nvPicPr>
            <p:cNvPr id="12" name="Picture 11"/>
            <p:cNvPicPr>
              <a:picLocks noChangeAspect="1"/>
            </p:cNvPicPr>
            <p:nvPr/>
          </p:nvPicPr>
          <p:blipFill>
            <a:blip r:embed="rId6"/>
            <a:stretch>
              <a:fillRect/>
            </a:stretch>
          </p:blipFill>
          <p:spPr>
            <a:xfrm>
              <a:off x="-3310940" y="-541749"/>
              <a:ext cx="1638637" cy="2177467"/>
            </a:xfrm>
            <a:prstGeom prst="rect">
              <a:avLst/>
            </a:prstGeom>
          </p:spPr>
        </p:pic>
        <p:pic>
          <p:nvPicPr>
            <p:cNvPr id="13" name="Picture 12"/>
            <p:cNvPicPr>
              <a:picLocks noChangeAspect="1"/>
            </p:cNvPicPr>
            <p:nvPr/>
          </p:nvPicPr>
          <p:blipFill>
            <a:blip r:embed="rId7"/>
            <a:stretch>
              <a:fillRect/>
            </a:stretch>
          </p:blipFill>
          <p:spPr>
            <a:xfrm>
              <a:off x="-4927600" y="-2651088"/>
              <a:ext cx="1620138" cy="2104418"/>
            </a:xfrm>
            <a:prstGeom prst="rect">
              <a:avLst/>
            </a:prstGeom>
          </p:spPr>
        </p:pic>
        <p:pic>
          <p:nvPicPr>
            <p:cNvPr id="14" name="Picture 13"/>
            <p:cNvPicPr>
              <a:picLocks noChangeAspect="1"/>
            </p:cNvPicPr>
            <p:nvPr/>
          </p:nvPicPr>
          <p:blipFill>
            <a:blip r:embed="rId8"/>
            <a:stretch>
              <a:fillRect/>
            </a:stretch>
          </p:blipFill>
          <p:spPr>
            <a:xfrm>
              <a:off x="-1681302" y="-529108"/>
              <a:ext cx="1636235" cy="2173505"/>
            </a:xfrm>
            <a:prstGeom prst="rect">
              <a:avLst/>
            </a:prstGeom>
          </p:spPr>
        </p:pic>
        <p:pic>
          <p:nvPicPr>
            <p:cNvPr id="16" name="Picture 15"/>
            <p:cNvPicPr>
              <a:picLocks noChangeAspect="1"/>
            </p:cNvPicPr>
            <p:nvPr/>
          </p:nvPicPr>
          <p:blipFill>
            <a:blip r:embed="rId9"/>
            <a:stretch>
              <a:fillRect/>
            </a:stretch>
          </p:blipFill>
          <p:spPr>
            <a:xfrm>
              <a:off x="-3332637" y="1574665"/>
              <a:ext cx="1663070" cy="2187577"/>
            </a:xfrm>
            <a:prstGeom prst="rect">
              <a:avLst/>
            </a:prstGeom>
          </p:spPr>
        </p:pic>
        <p:pic>
          <p:nvPicPr>
            <p:cNvPr id="17" name="Picture 16"/>
            <p:cNvPicPr>
              <a:picLocks noChangeAspect="1"/>
            </p:cNvPicPr>
            <p:nvPr/>
          </p:nvPicPr>
          <p:blipFill>
            <a:blip r:embed="rId10"/>
            <a:stretch>
              <a:fillRect/>
            </a:stretch>
          </p:blipFill>
          <p:spPr>
            <a:xfrm>
              <a:off x="-1681300" y="1566885"/>
              <a:ext cx="1681768" cy="2055494"/>
            </a:xfrm>
            <a:prstGeom prst="rect">
              <a:avLst/>
            </a:prstGeom>
          </p:spPr>
        </p:pic>
        <p:pic>
          <p:nvPicPr>
            <p:cNvPr id="15" name="Picture 14"/>
            <p:cNvPicPr>
              <a:picLocks noChangeAspect="1"/>
            </p:cNvPicPr>
            <p:nvPr/>
          </p:nvPicPr>
          <p:blipFill>
            <a:blip r:embed="rId11"/>
            <a:stretch>
              <a:fillRect/>
            </a:stretch>
          </p:blipFill>
          <p:spPr>
            <a:xfrm>
              <a:off x="-4927600" y="1566884"/>
              <a:ext cx="1610001" cy="2161679"/>
            </a:xfrm>
            <a:prstGeom prst="rect">
              <a:avLst/>
            </a:prstGeom>
          </p:spPr>
        </p:pic>
      </p:grpSp>
      <p:sp>
        <p:nvSpPr>
          <p:cNvPr id="3" name="Content Placeholder 2"/>
          <p:cNvSpPr>
            <a:spLocks noGrp="1"/>
          </p:cNvSpPr>
          <p:nvPr>
            <p:ph idx="4294967295"/>
          </p:nvPr>
        </p:nvSpPr>
        <p:spPr>
          <a:xfrm>
            <a:off x="641841" y="2240479"/>
            <a:ext cx="6923088" cy="4086225"/>
          </a:xfrm>
        </p:spPr>
        <p:txBody>
          <a:bodyPr>
            <a:normAutofit/>
          </a:bodyPr>
          <a:lstStyle/>
          <a:p>
            <a:pPr>
              <a:buFont typeface="Wingdings" pitchFamily="2" charset="2"/>
              <a:buChar char="v"/>
            </a:pPr>
            <a:r>
              <a:rPr lang="is-IS" sz="2800" dirty="0"/>
              <a:t> Chemo sensitivity from microarrays</a:t>
            </a:r>
          </a:p>
          <a:p>
            <a:pPr>
              <a:buFont typeface="Wingdings" pitchFamily="2" charset="2"/>
              <a:buChar char="v"/>
            </a:pPr>
            <a:endParaRPr lang="is-IS" sz="2800" dirty="0"/>
          </a:p>
          <a:p>
            <a:pPr>
              <a:buFont typeface="Wingdings" pitchFamily="2" charset="2"/>
              <a:buChar char="v"/>
            </a:pPr>
            <a:r>
              <a:rPr lang="is-IS" sz="2800" dirty="0"/>
              <a:t> Errors first, then cover-up</a:t>
            </a:r>
          </a:p>
          <a:p>
            <a:pPr>
              <a:buFont typeface="Wingdings" pitchFamily="2" charset="2"/>
              <a:buChar char="v"/>
            </a:pPr>
            <a:endParaRPr lang="is-IS" sz="2800" dirty="0"/>
          </a:p>
          <a:p>
            <a:pPr>
              <a:buFont typeface="Wingdings" pitchFamily="2" charset="2"/>
              <a:buChar char="v"/>
            </a:pPr>
            <a:r>
              <a:rPr lang="is-IS" sz="2800" dirty="0"/>
              <a:t> Clinical trials based on flawed models</a:t>
            </a:r>
          </a:p>
          <a:p>
            <a:pPr>
              <a:buFont typeface="Wingdings" pitchFamily="2" charset="2"/>
              <a:buChar char="v"/>
            </a:pPr>
            <a:endParaRPr lang="is-IS" sz="2800" dirty="0"/>
          </a:p>
          <a:p>
            <a:pPr>
              <a:buFont typeface="Wingdings" pitchFamily="2" charset="2"/>
              <a:buChar char="v"/>
            </a:pPr>
            <a:r>
              <a:rPr lang="is-IS" sz="2800" dirty="0"/>
              <a:t> Papers retracted, lawsuits settled</a:t>
            </a:r>
            <a:endParaRPr lang="en-US" sz="2800" dirty="0"/>
          </a:p>
        </p:txBody>
      </p:sp>
      <p:sp>
        <p:nvSpPr>
          <p:cNvPr id="4" name="TextBox 3">
            <a:extLst>
              <a:ext uri="{FF2B5EF4-FFF2-40B4-BE49-F238E27FC236}">
                <a16:creationId xmlns:a16="http://schemas.microsoft.com/office/drawing/2014/main" id="{31C4BECF-2671-8C4F-B6C1-5DECA315A544}"/>
              </a:ext>
            </a:extLst>
          </p:cNvPr>
          <p:cNvSpPr txBox="1"/>
          <p:nvPr/>
        </p:nvSpPr>
        <p:spPr>
          <a:xfrm>
            <a:off x="6922291" y="16387"/>
            <a:ext cx="5269709" cy="6894195"/>
          </a:xfrm>
          <a:prstGeom prst="rect">
            <a:avLst/>
          </a:prstGeom>
          <a:solidFill>
            <a:schemeClr val="bg1">
              <a:alpha val="62000"/>
            </a:schemeClr>
          </a:solidFill>
        </p:spPr>
        <p:txBody>
          <a:bodyPr wrap="square" rtlCol="0">
            <a:spAutoFit/>
          </a:bodyPr>
          <a:lstStyle/>
          <a:p>
            <a:pPr algn="ctr"/>
            <a:endParaRPr lang="en-US" sz="13800" dirty="0">
              <a:solidFill>
                <a:srgbClr val="FF0000"/>
              </a:solidFill>
            </a:endParaRPr>
          </a:p>
          <a:p>
            <a:pPr algn="ctr"/>
            <a:r>
              <a:rPr lang="en-US" sz="16600" b="1" dirty="0">
                <a:solidFill>
                  <a:srgbClr val="FF0000"/>
                </a:solidFill>
              </a:rPr>
              <a:t>18</a:t>
            </a:r>
            <a:endParaRPr lang="en-US" sz="13800" b="1" dirty="0">
              <a:solidFill>
                <a:srgbClr val="FF0000"/>
              </a:solidFill>
            </a:endParaRPr>
          </a:p>
          <a:p>
            <a:pPr algn="ctr"/>
            <a:endParaRPr lang="en-US" sz="13800" dirty="0">
              <a:solidFill>
                <a:srgbClr val="FF0000"/>
              </a:solidFill>
            </a:endParaRPr>
          </a:p>
        </p:txBody>
      </p:sp>
      <p:sp>
        <p:nvSpPr>
          <p:cNvPr id="20" name="object 10">
            <a:extLst>
              <a:ext uri="{FF2B5EF4-FFF2-40B4-BE49-F238E27FC236}">
                <a16:creationId xmlns:a16="http://schemas.microsoft.com/office/drawing/2014/main" id="{9BE1E457-8508-6A4F-80A2-4C0498DF80A0}"/>
              </a:ext>
            </a:extLst>
          </p:cNvPr>
          <p:cNvSpPr txBox="1"/>
          <p:nvPr/>
        </p:nvSpPr>
        <p:spPr>
          <a:xfrm>
            <a:off x="-1" y="682728"/>
            <a:ext cx="6916273"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The Duke Cancer Scandal</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394980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7C79D3-BF56-5F47-9705-59F5DEE62D4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11352" y="2387598"/>
            <a:ext cx="4801297" cy="3195783"/>
          </a:xfrm>
          <a:prstGeom prst="rect">
            <a:avLst/>
          </a:prstGeom>
        </p:spPr>
      </p:pic>
      <p:pic>
        <p:nvPicPr>
          <p:cNvPr id="14" name="Picture 13">
            <a:extLst>
              <a:ext uri="{FF2B5EF4-FFF2-40B4-BE49-F238E27FC236}">
                <a16:creationId xmlns:a16="http://schemas.microsoft.com/office/drawing/2014/main" id="{DC7C0595-1DFE-D34F-8349-7D95642348A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345382" y="2387598"/>
            <a:ext cx="4599709" cy="3195784"/>
          </a:xfrm>
          <a:prstGeom prst="rect">
            <a:avLst/>
          </a:prstGeom>
        </p:spPr>
      </p:pic>
      <p:pic>
        <p:nvPicPr>
          <p:cNvPr id="21" name="Picture 20"/>
          <p:cNvPicPr>
            <a:picLocks noChangeAspect="1"/>
          </p:cNvPicPr>
          <p:nvPr/>
        </p:nvPicPr>
        <p:blipFill>
          <a:blip r:embed="rId5"/>
          <a:stretch>
            <a:fillRect/>
          </a:stretch>
        </p:blipFill>
        <p:spPr>
          <a:xfrm>
            <a:off x="1400510" y="5370978"/>
            <a:ext cx="1214373" cy="942737"/>
          </a:xfrm>
          <a:prstGeom prst="rect">
            <a:avLst/>
          </a:prstGeom>
        </p:spPr>
      </p:pic>
      <p:sp>
        <p:nvSpPr>
          <p:cNvPr id="23" name="Rectangle 22"/>
          <p:cNvSpPr/>
          <p:nvPr/>
        </p:nvSpPr>
        <p:spPr>
          <a:xfrm>
            <a:off x="2820008"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23"/>
          <p:cNvSpPr/>
          <p:nvPr/>
        </p:nvSpPr>
        <p:spPr>
          <a:xfrm>
            <a:off x="3174546"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3174546"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Rectangle 25"/>
          <p:cNvSpPr/>
          <p:nvPr/>
        </p:nvSpPr>
        <p:spPr>
          <a:xfrm>
            <a:off x="3174546"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Rectangle 26"/>
          <p:cNvSpPr/>
          <p:nvPr/>
        </p:nvSpPr>
        <p:spPr>
          <a:xfrm>
            <a:off x="7986132" y="2387599"/>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8340670" y="3144495"/>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p:cNvSpPr/>
          <p:nvPr/>
        </p:nvSpPr>
        <p:spPr>
          <a:xfrm>
            <a:off x="8340670" y="3951610"/>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p:cNvSpPr/>
          <p:nvPr/>
        </p:nvSpPr>
        <p:spPr>
          <a:xfrm>
            <a:off x="8340670" y="4786823"/>
            <a:ext cx="354538" cy="641544"/>
          </a:xfrm>
          <a:prstGeom prst="rect">
            <a:avLst/>
          </a:prstGeom>
          <a:solidFill>
            <a:srgbClr val="FFC0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bject 10">
            <a:extLst>
              <a:ext uri="{FF2B5EF4-FFF2-40B4-BE49-F238E27FC236}">
                <a16:creationId xmlns:a16="http://schemas.microsoft.com/office/drawing/2014/main" id="{E99EAE30-E354-2449-94E0-B2E40FDC4748}"/>
              </a:ext>
            </a:extLst>
          </p:cNvPr>
          <p:cNvSpPr txBox="1"/>
          <p:nvPr/>
        </p:nvSpPr>
        <p:spPr>
          <a:xfrm>
            <a:off x="1111352" y="1120485"/>
            <a:ext cx="4801297"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Duke</a:t>
            </a:r>
            <a:endParaRPr sz="4400" dirty="0">
              <a:latin typeface="Tw Cen MT" panose="020B0602020104020603" pitchFamily="34" charset="77"/>
              <a:cs typeface="Helvetica Neue"/>
            </a:endParaRPr>
          </a:p>
        </p:txBody>
      </p:sp>
      <p:sp>
        <p:nvSpPr>
          <p:cNvPr id="16" name="object 10">
            <a:extLst>
              <a:ext uri="{FF2B5EF4-FFF2-40B4-BE49-F238E27FC236}">
                <a16:creationId xmlns:a16="http://schemas.microsoft.com/office/drawing/2014/main" id="{2187E292-36CC-1243-B08D-1730EFA87BE4}"/>
              </a:ext>
            </a:extLst>
          </p:cNvPr>
          <p:cNvSpPr txBox="1"/>
          <p:nvPr/>
        </p:nvSpPr>
        <p:spPr>
          <a:xfrm>
            <a:off x="6345381" y="1120484"/>
            <a:ext cx="4599709"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MD Anderson</a:t>
            </a:r>
            <a:endParaRPr sz="4400" dirty="0">
              <a:latin typeface="Tw Cen MT" panose="020B0602020104020603" pitchFamily="34" charset="77"/>
              <a:cs typeface="Helvetica Neue"/>
            </a:endParaRPr>
          </a:p>
        </p:txBody>
      </p:sp>
      <p:sp>
        <p:nvSpPr>
          <p:cNvPr id="17" name="object 10">
            <a:extLst>
              <a:ext uri="{FF2B5EF4-FFF2-40B4-BE49-F238E27FC236}">
                <a16:creationId xmlns:a16="http://schemas.microsoft.com/office/drawing/2014/main" id="{FF0E6382-87BD-6F48-9018-0D14CFC2DDA8}"/>
              </a:ext>
            </a:extLst>
          </p:cNvPr>
          <p:cNvSpPr txBox="1"/>
          <p:nvPr/>
        </p:nvSpPr>
        <p:spPr>
          <a:xfrm>
            <a:off x="1400510" y="5842346"/>
            <a:ext cx="9544580" cy="689291"/>
          </a:xfrm>
          <a:prstGeom prst="rect">
            <a:avLst/>
          </a:prstGeom>
        </p:spPr>
        <p:txBody>
          <a:bodyPr vert="horz" wrap="square" lIns="0" tIns="12065" rIns="0" bIns="0" rtlCol="0">
            <a:spAutoFit/>
          </a:bodyPr>
          <a:lstStyle/>
          <a:p>
            <a:pPr marL="12700" algn="ctr">
              <a:lnSpc>
                <a:spcPct val="100000"/>
              </a:lnSpc>
              <a:spcBef>
                <a:spcPts val="95"/>
              </a:spcBef>
            </a:pPr>
            <a:r>
              <a:rPr lang="en-US" sz="4400" b="1" spc="-5" dirty="0">
                <a:solidFill>
                  <a:srgbClr val="FF2600"/>
                </a:solidFill>
                <a:latin typeface="Tw Cen MT" panose="020B0602020104020603" pitchFamily="34" charset="77"/>
                <a:cs typeface="Helvetica Neue"/>
              </a:rPr>
              <a:t>Off-by-one indexing error</a:t>
            </a:r>
            <a:endParaRPr sz="4400" b="1" dirty="0">
              <a:solidFill>
                <a:srgbClr val="FF2600"/>
              </a:solidFill>
              <a:latin typeface="Tw Cen MT" panose="020B0602020104020603" pitchFamily="34" charset="77"/>
              <a:cs typeface="Helvetica Neue"/>
            </a:endParaRPr>
          </a:p>
        </p:txBody>
      </p:sp>
    </p:spTree>
    <p:extLst>
      <p:ext uri="{BB962C8B-B14F-4D97-AF65-F5344CB8AC3E}">
        <p14:creationId xmlns:p14="http://schemas.microsoft.com/office/powerpoint/2010/main" val="191725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a:extLst>
              <a:ext uri="{FF2B5EF4-FFF2-40B4-BE49-F238E27FC236}">
                <a16:creationId xmlns:a16="http://schemas.microsoft.com/office/drawing/2014/main" id="{E73C32E8-87C1-6D4D-A81B-10C6ED1F2FA1}"/>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“Common problems are simple…</a:t>
            </a:r>
            <a:endParaRPr sz="4400" dirty="0">
              <a:latin typeface="Tw Cen MT" panose="020B0602020104020603" pitchFamily="34" charset="77"/>
              <a:cs typeface="Helvetica Neue"/>
            </a:endParaRPr>
          </a:p>
        </p:txBody>
      </p:sp>
      <p:sp>
        <p:nvSpPr>
          <p:cNvPr id="3" name="object 10">
            <a:extLst>
              <a:ext uri="{FF2B5EF4-FFF2-40B4-BE49-F238E27FC236}">
                <a16:creationId xmlns:a16="http://schemas.microsoft.com/office/drawing/2014/main" id="{D8CCB642-99D4-654E-B625-DEFD4B437B46}"/>
              </a:ext>
            </a:extLst>
          </p:cNvPr>
          <p:cNvSpPr txBox="1"/>
          <p:nvPr/>
        </p:nvSpPr>
        <p:spPr>
          <a:xfrm>
            <a:off x="-2" y="5434837"/>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 and simple problems are common.”</a:t>
            </a:r>
            <a:endParaRPr sz="4400" dirty="0">
              <a:latin typeface="Tw Cen MT" panose="020B0602020104020603" pitchFamily="34" charset="77"/>
              <a:cs typeface="Helvetica Neue"/>
            </a:endParaRPr>
          </a:p>
        </p:txBody>
      </p:sp>
      <p:sp>
        <p:nvSpPr>
          <p:cNvPr id="4" name="Content Placeholder 2">
            <a:extLst>
              <a:ext uri="{FF2B5EF4-FFF2-40B4-BE49-F238E27FC236}">
                <a16:creationId xmlns:a16="http://schemas.microsoft.com/office/drawing/2014/main" id="{BDAA1988-907E-1047-9659-072220A9E30E}"/>
              </a:ext>
            </a:extLst>
          </p:cNvPr>
          <p:cNvSpPr txBox="1">
            <a:spLocks/>
          </p:cNvSpPr>
          <p:nvPr/>
        </p:nvSpPr>
        <p:spPr>
          <a:xfrm>
            <a:off x="1468582" y="1995055"/>
            <a:ext cx="8825345" cy="40879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lgn="ctr">
              <a:buNone/>
            </a:pPr>
            <a:r>
              <a:rPr lang="en-US" sz="3200" dirty="0"/>
              <a:t>Off-by-one </a:t>
            </a:r>
            <a:r>
              <a:rPr lang="en-US" sz="3200" b="1" dirty="0"/>
              <a:t>indexing error</a:t>
            </a:r>
          </a:p>
          <a:p>
            <a:pPr marL="0" indent="0" algn="ctr">
              <a:buNone/>
            </a:pPr>
            <a:r>
              <a:rPr lang="en-US" sz="3200" dirty="0"/>
              <a:t>Sensitive / resistant </a:t>
            </a:r>
            <a:r>
              <a:rPr lang="en-US" sz="3200" b="1" dirty="0"/>
              <a:t>label reversal</a:t>
            </a:r>
          </a:p>
          <a:p>
            <a:pPr marL="0" indent="0" algn="ctr">
              <a:buFont typeface="Tw Cen MT" panose="020B0602020104020603" pitchFamily="34" charset="0"/>
              <a:buNone/>
            </a:pPr>
            <a:r>
              <a:rPr lang="en-US" sz="3200" b="1" dirty="0"/>
              <a:t>Confounding</a:t>
            </a:r>
            <a:r>
              <a:rPr lang="en-US" sz="3200" dirty="0"/>
              <a:t> in experimental design</a:t>
            </a:r>
          </a:p>
          <a:p>
            <a:pPr marL="0" indent="0" algn="ctr">
              <a:buFont typeface="Tw Cen MT" panose="020B0602020104020603" pitchFamily="34" charset="0"/>
              <a:buNone/>
            </a:pPr>
            <a:r>
              <a:rPr lang="en-US" sz="3200" dirty="0"/>
              <a:t>Inclusion of data from </a:t>
            </a:r>
            <a:r>
              <a:rPr lang="en-US" sz="3200" b="1" dirty="0"/>
              <a:t>non-reported sources</a:t>
            </a:r>
          </a:p>
          <a:p>
            <a:pPr marL="0" indent="0" algn="ctr">
              <a:buFont typeface="Tw Cen MT" panose="020B0602020104020603" pitchFamily="34" charset="0"/>
              <a:buNone/>
            </a:pPr>
            <a:r>
              <a:rPr lang="en-US" sz="3200" b="1" dirty="0"/>
              <a:t>Wrong figure </a:t>
            </a:r>
            <a:r>
              <a:rPr lang="en-US" sz="3200" dirty="0"/>
              <a:t>shown</a:t>
            </a:r>
          </a:p>
          <a:p>
            <a:pPr marL="0" indent="0" algn="ctr">
              <a:buFont typeface="Tw Cen MT" panose="020B0602020104020603" pitchFamily="34" charset="0"/>
              <a:buNone/>
            </a:pPr>
            <a:endParaRPr lang="en-US" sz="3200" dirty="0"/>
          </a:p>
        </p:txBody>
      </p:sp>
    </p:spTree>
    <p:extLst>
      <p:ext uri="{BB962C8B-B14F-4D97-AF65-F5344CB8AC3E}">
        <p14:creationId xmlns:p14="http://schemas.microsoft.com/office/powerpoint/2010/main" val="96400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036807" y="1680128"/>
            <a:ext cx="4118384" cy="4118384"/>
          </a:xfrm>
          <a:prstGeom prst="rect">
            <a:avLst/>
          </a:prstGeom>
        </p:spPr>
      </p:pic>
      <p:sp>
        <p:nvSpPr>
          <p:cNvPr id="6" name="object 10">
            <a:extLst>
              <a:ext uri="{FF2B5EF4-FFF2-40B4-BE49-F238E27FC236}">
                <a16:creationId xmlns:a16="http://schemas.microsoft.com/office/drawing/2014/main" id="{69864E86-6192-9A40-974F-8B56FD790A3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Point-and-click is not reproducible</a:t>
            </a:r>
            <a:endParaRPr sz="4400" dirty="0">
              <a:latin typeface="Tw Cen MT" panose="020B0602020104020603" pitchFamily="34" charset="77"/>
              <a:cs typeface="Helvetica Neue"/>
            </a:endParaRPr>
          </a:p>
        </p:txBody>
      </p:sp>
      <p:sp>
        <p:nvSpPr>
          <p:cNvPr id="5" name="Rectangle 4">
            <a:extLst>
              <a:ext uri="{FF2B5EF4-FFF2-40B4-BE49-F238E27FC236}">
                <a16:creationId xmlns:a16="http://schemas.microsoft.com/office/drawing/2014/main" id="{AEE07E7C-1B93-864F-AC84-9EFBDF5270D3}"/>
              </a:ext>
            </a:extLst>
          </p:cNvPr>
          <p:cNvSpPr/>
          <p:nvPr/>
        </p:nvSpPr>
        <p:spPr>
          <a:xfrm>
            <a:off x="435863" y="5922503"/>
            <a:ext cx="11396908" cy="615553"/>
          </a:xfrm>
          <a:prstGeom prst="rect">
            <a:avLst/>
          </a:prstGeom>
        </p:spPr>
        <p:txBody>
          <a:bodyPr wrap="square">
            <a:spAutoFit/>
          </a:bodyPr>
          <a:lstStyle/>
          <a:p>
            <a:r>
              <a:rPr lang="en-US" sz="3400" dirty="0">
                <a:solidFill>
                  <a:prstClr val="black"/>
                </a:solidFill>
              </a:rPr>
              <a:t>Computer code can precisely document each step of the analysis</a:t>
            </a:r>
          </a:p>
        </p:txBody>
      </p:sp>
    </p:spTree>
    <p:extLst>
      <p:ext uri="{BB962C8B-B14F-4D97-AF65-F5344CB8AC3E}">
        <p14:creationId xmlns:p14="http://schemas.microsoft.com/office/powerpoint/2010/main" val="19637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509823" y="2176463"/>
            <a:ext cx="6449902" cy="2878137"/>
          </a:xfrm>
        </p:spPr>
        <p:txBody>
          <a:bodyPr>
            <a:normAutofit lnSpcReduction="10000"/>
          </a:bodyPr>
          <a:lstStyle/>
          <a:p>
            <a:pPr marL="0" indent="0">
              <a:buNone/>
            </a:pPr>
            <a:r>
              <a:rPr lang="en-US" sz="2400" dirty="0"/>
              <a:t>“Can we redo the analysis with this month’s data?”</a:t>
            </a:r>
            <a:endParaRPr lang="is-IS" sz="2400" dirty="0"/>
          </a:p>
          <a:p>
            <a:pPr marL="0" indent="0">
              <a:buNone/>
            </a:pPr>
            <a:endParaRPr lang="is-IS" sz="2400" dirty="0"/>
          </a:p>
          <a:p>
            <a:pPr marL="0" indent="0">
              <a:buNone/>
            </a:pPr>
            <a:r>
              <a:rPr lang="is-IS" sz="2400" dirty="0"/>
              <a:t>“Why do the data in Table 1 not seem to agree with Figure 2?”</a:t>
            </a:r>
          </a:p>
          <a:p>
            <a:pPr marL="0" indent="0">
              <a:buNone/>
            </a:pPr>
            <a:endParaRPr lang="is-IS" sz="2400" dirty="0"/>
          </a:p>
          <a:p>
            <a:pPr marL="0" indent="0">
              <a:buNone/>
            </a:pPr>
            <a:r>
              <a:rPr lang="is-IS" sz="2400" dirty="0"/>
              <a:t>“Why did I decide to omit these six samples from my analysis?”</a:t>
            </a:r>
            <a:endParaRPr lang="en-US" sz="2400" dirty="0"/>
          </a:p>
        </p:txBody>
      </p:sp>
      <p:sp>
        <p:nvSpPr>
          <p:cNvPr id="6" name="Title 1"/>
          <p:cNvSpPr txBox="1">
            <a:spLocks/>
          </p:cNvSpPr>
          <p:nvPr/>
        </p:nvSpPr>
        <p:spPr>
          <a:xfrm>
            <a:off x="1024128" y="5163671"/>
            <a:ext cx="9720072" cy="149961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ctr"/>
            <a:r>
              <a:rPr lang="en-US" sz="3600" dirty="0"/>
              <a:t>Your closest collaborator is </a:t>
            </a:r>
            <a:r>
              <a:rPr lang="en-US" sz="3600" b="1" dirty="0"/>
              <a:t>You</a:t>
            </a:r>
            <a:r>
              <a:rPr lang="en-US" sz="3600" dirty="0"/>
              <a:t> from 6 months ago</a:t>
            </a:r>
          </a:p>
        </p:txBody>
      </p:sp>
      <p:pic>
        <p:nvPicPr>
          <p:cNvPr id="5" name="Picture 4"/>
          <p:cNvPicPr>
            <a:picLocks noChangeAspect="1"/>
          </p:cNvPicPr>
          <p:nvPr/>
        </p:nvPicPr>
        <p:blipFill>
          <a:blip r:embed="rId3"/>
          <a:stretch>
            <a:fillRect/>
          </a:stretch>
        </p:blipFill>
        <p:spPr>
          <a:xfrm>
            <a:off x="8983435" y="1742943"/>
            <a:ext cx="2947308" cy="3658727"/>
          </a:xfrm>
          <a:prstGeom prst="rect">
            <a:avLst/>
          </a:prstGeom>
        </p:spPr>
      </p:pic>
      <p:sp>
        <p:nvSpPr>
          <p:cNvPr id="7" name="object 10">
            <a:extLst>
              <a:ext uri="{FF2B5EF4-FFF2-40B4-BE49-F238E27FC236}">
                <a16:creationId xmlns:a16="http://schemas.microsoft.com/office/drawing/2014/main" id="{FC63EF37-FA3E-A044-8BA1-E2E39EA20E52}"/>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Why </a:t>
            </a:r>
            <a:r>
              <a:rPr lang="en-US" sz="4400" u="sng" dirty="0">
                <a:latin typeface="Tw Cen MT" panose="020B0602020104020603" pitchFamily="34" charset="77"/>
                <a:cs typeface="Helvetica Neue"/>
              </a:rPr>
              <a:t>YOU</a:t>
            </a:r>
            <a:r>
              <a:rPr lang="en-US" sz="4400" dirty="0">
                <a:latin typeface="Tw Cen MT" panose="020B0602020104020603" pitchFamily="34" charset="77"/>
                <a:cs typeface="Helvetica Neue"/>
              </a:rPr>
              <a:t> should analyze your data reproducibly</a:t>
            </a:r>
            <a:endParaRPr sz="4400" dirty="0">
              <a:latin typeface="Tw Cen MT" panose="020B0602020104020603" pitchFamily="34" charset="77"/>
              <a:cs typeface="Helvetica Neue"/>
            </a:endParaRPr>
          </a:p>
        </p:txBody>
      </p:sp>
    </p:spTree>
    <p:extLst>
      <p:ext uri="{BB962C8B-B14F-4D97-AF65-F5344CB8AC3E}">
        <p14:creationId xmlns:p14="http://schemas.microsoft.com/office/powerpoint/2010/main" val="127677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572524" y="1711516"/>
            <a:ext cx="3046952" cy="3434968"/>
          </a:xfrm>
          <a:prstGeom prst="rect">
            <a:avLst/>
          </a:prstGeom>
          <a:noFill/>
          <a:ln>
            <a:noFill/>
          </a:ln>
        </p:spPr>
      </p:pic>
    </p:spTree>
    <p:extLst>
      <p:ext uri="{BB962C8B-B14F-4D97-AF65-F5344CB8AC3E}">
        <p14:creationId xmlns:p14="http://schemas.microsoft.com/office/powerpoint/2010/main" val="1686179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a:extLst>
              <a:ext uri="{FF2B5EF4-FFF2-40B4-BE49-F238E27FC236}">
                <a16:creationId xmlns:a16="http://schemas.microsoft.com/office/drawing/2014/main" id="{3836DDFE-46CA-A949-914E-CEE3C641356C}"/>
              </a:ext>
            </a:extLst>
          </p:cNvPr>
          <p:cNvSpPr txBox="1"/>
          <p:nvPr/>
        </p:nvSpPr>
        <p:spPr>
          <a:xfrm>
            <a:off x="-1" y="682728"/>
            <a:ext cx="12192001" cy="689291"/>
          </a:xfrm>
          <a:prstGeom prst="rect">
            <a:avLst/>
          </a:prstGeom>
        </p:spPr>
        <p:txBody>
          <a:bodyPr vert="horz" wrap="square" lIns="0" tIns="12065" rIns="0" bIns="0" rtlCol="0">
            <a:spAutoFit/>
          </a:bodyPr>
          <a:lstStyle/>
          <a:p>
            <a:pPr marL="12700" algn="ctr">
              <a:lnSpc>
                <a:spcPct val="100000"/>
              </a:lnSpc>
              <a:spcBef>
                <a:spcPts val="95"/>
              </a:spcBef>
            </a:pPr>
            <a:r>
              <a:rPr lang="en-US" sz="4400" dirty="0">
                <a:latin typeface="Tw Cen MT" panose="020B0602020104020603" pitchFamily="34" charset="77"/>
                <a:cs typeface="Helvetica Neue"/>
              </a:rPr>
              <a:t>Anatomy of an R Markdown Document</a:t>
            </a:r>
            <a:endParaRPr sz="4400" dirty="0">
              <a:latin typeface="Tw Cen MT" panose="020B0602020104020603" pitchFamily="34" charset="77"/>
              <a:cs typeface="Helvetica Neue"/>
            </a:endParaRPr>
          </a:p>
        </p:txBody>
      </p:sp>
      <p:grpSp>
        <p:nvGrpSpPr>
          <p:cNvPr id="6" name="Group 5">
            <a:extLst>
              <a:ext uri="{FF2B5EF4-FFF2-40B4-BE49-F238E27FC236}">
                <a16:creationId xmlns:a16="http://schemas.microsoft.com/office/drawing/2014/main" id="{1FFF8D3B-1F72-5B4D-AB39-4D8A3A824895}"/>
              </a:ext>
            </a:extLst>
          </p:cNvPr>
          <p:cNvGrpSpPr/>
          <p:nvPr/>
        </p:nvGrpSpPr>
        <p:grpSpPr>
          <a:xfrm>
            <a:off x="1831585" y="1574731"/>
            <a:ext cx="2799202" cy="1376686"/>
            <a:chOff x="1831585" y="1574731"/>
            <a:chExt cx="2799202" cy="1376686"/>
          </a:xfrm>
        </p:grpSpPr>
        <p:sp>
          <p:nvSpPr>
            <p:cNvPr id="10" name="TextBox 9">
              <a:extLst>
                <a:ext uri="{FF2B5EF4-FFF2-40B4-BE49-F238E27FC236}">
                  <a16:creationId xmlns:a16="http://schemas.microsoft.com/office/drawing/2014/main" id="{5FC81D85-E2DC-5C4A-A4E4-BCC7012B23F2}"/>
                </a:ext>
              </a:extLst>
            </p:cNvPr>
            <p:cNvSpPr txBox="1"/>
            <p:nvPr/>
          </p:nvSpPr>
          <p:spPr>
            <a:xfrm>
              <a:off x="2063980" y="1874199"/>
              <a:ext cx="1955868" cy="1077218"/>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sp>
          <p:nvSpPr>
            <p:cNvPr id="11" name="Right Brace 10">
              <a:extLst>
                <a:ext uri="{FF2B5EF4-FFF2-40B4-BE49-F238E27FC236}">
                  <a16:creationId xmlns:a16="http://schemas.microsoft.com/office/drawing/2014/main" id="{F2164B6D-8D90-A44A-8355-7DACAB3D0EBD}"/>
                </a:ext>
              </a:extLst>
            </p:cNvPr>
            <p:cNvSpPr/>
            <p:nvPr/>
          </p:nvSpPr>
          <p:spPr>
            <a:xfrm flipH="1">
              <a:off x="4445085" y="1866814"/>
              <a:ext cx="185702" cy="68929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7C1F2ABC-869B-AE4C-9A63-BF5B81BB6635}"/>
                </a:ext>
              </a:extLst>
            </p:cNvPr>
            <p:cNvGrpSpPr/>
            <p:nvPr/>
          </p:nvGrpSpPr>
          <p:grpSpPr>
            <a:xfrm>
              <a:off x="1831585" y="1574731"/>
              <a:ext cx="1955868" cy="1077218"/>
              <a:chOff x="5011308" y="441228"/>
              <a:chExt cx="2365216" cy="2011084"/>
            </a:xfrm>
          </p:grpSpPr>
          <p:sp>
            <p:nvSpPr>
              <p:cNvPr id="13" name="Rounded Rectangular Callout 12">
                <a:extLst>
                  <a:ext uri="{FF2B5EF4-FFF2-40B4-BE49-F238E27FC236}">
                    <a16:creationId xmlns:a16="http://schemas.microsoft.com/office/drawing/2014/main" id="{9DC607BE-04AB-DF4D-A2AE-A606CC267DB6}"/>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E62CC5-44C1-5F48-8D89-606A2D43937D}"/>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Header</a:t>
                </a:r>
              </a:p>
              <a:p>
                <a:pPr algn="ctr"/>
                <a:endParaRPr lang="en-US" dirty="0">
                  <a:solidFill>
                    <a:schemeClr val="bg1"/>
                  </a:solidFill>
                </a:endParaRPr>
              </a:p>
            </p:txBody>
          </p:sp>
        </p:grpSp>
      </p:grpSp>
      <p:grpSp>
        <p:nvGrpSpPr>
          <p:cNvPr id="9" name="Group 8">
            <a:extLst>
              <a:ext uri="{FF2B5EF4-FFF2-40B4-BE49-F238E27FC236}">
                <a16:creationId xmlns:a16="http://schemas.microsoft.com/office/drawing/2014/main" id="{04569BE5-5149-DA46-B56B-F0FF53B7E55C}"/>
              </a:ext>
            </a:extLst>
          </p:cNvPr>
          <p:cNvGrpSpPr/>
          <p:nvPr/>
        </p:nvGrpSpPr>
        <p:grpSpPr>
          <a:xfrm>
            <a:off x="1831585" y="2905227"/>
            <a:ext cx="2806994" cy="1686651"/>
            <a:chOff x="1831585" y="2905227"/>
            <a:chExt cx="2806994" cy="1686651"/>
          </a:xfrm>
        </p:grpSpPr>
        <p:sp>
          <p:nvSpPr>
            <p:cNvPr id="23" name="Rounded Rectangular Callout 22">
              <a:extLst>
                <a:ext uri="{FF2B5EF4-FFF2-40B4-BE49-F238E27FC236}">
                  <a16:creationId xmlns:a16="http://schemas.microsoft.com/office/drawing/2014/main" id="{C57553F0-26F7-F74A-A27D-C1975C9C80B1}"/>
                </a:ext>
              </a:extLst>
            </p:cNvPr>
            <p:cNvSpPr/>
            <p:nvPr/>
          </p:nvSpPr>
          <p:spPr>
            <a:xfrm>
              <a:off x="1831585" y="3065590"/>
              <a:ext cx="1955868" cy="107721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9A11D78-1618-794B-86FA-A08852E74C0B}"/>
                </a:ext>
              </a:extLst>
            </p:cNvPr>
            <p:cNvSpPr txBox="1"/>
            <p:nvPr/>
          </p:nvSpPr>
          <p:spPr>
            <a:xfrm>
              <a:off x="1831585" y="3127145"/>
              <a:ext cx="1955868" cy="954107"/>
            </a:xfrm>
            <a:prstGeom prst="rect">
              <a:avLst/>
            </a:prstGeom>
            <a:noFill/>
          </p:spPr>
          <p:txBody>
            <a:bodyPr wrap="square" rtlCol="0" anchor="ctr">
              <a:spAutoFit/>
            </a:bodyPr>
            <a:lstStyle/>
            <a:p>
              <a:pPr algn="ctr"/>
              <a:r>
                <a:rPr lang="en-US" sz="2800" dirty="0">
                  <a:solidFill>
                    <a:schemeClr val="bg1"/>
                  </a:solidFill>
                </a:rPr>
                <a:t>Text </a:t>
              </a:r>
              <a:br>
                <a:rPr lang="en-US" sz="2800" dirty="0">
                  <a:solidFill>
                    <a:schemeClr val="bg1"/>
                  </a:solidFill>
                </a:rPr>
              </a:br>
              <a:r>
                <a:rPr lang="en-US" sz="2800" dirty="0">
                  <a:solidFill>
                    <a:schemeClr val="bg1"/>
                  </a:solidFill>
                </a:rPr>
                <a:t>(with marks)</a:t>
              </a:r>
            </a:p>
          </p:txBody>
        </p:sp>
        <p:sp>
          <p:nvSpPr>
            <p:cNvPr id="25" name="Right Brace 24">
              <a:extLst>
                <a:ext uri="{FF2B5EF4-FFF2-40B4-BE49-F238E27FC236}">
                  <a16:creationId xmlns:a16="http://schemas.microsoft.com/office/drawing/2014/main" id="{378040DE-39BC-3C41-9BBB-74240462675E}"/>
                </a:ext>
              </a:extLst>
            </p:cNvPr>
            <p:cNvSpPr/>
            <p:nvPr/>
          </p:nvSpPr>
          <p:spPr>
            <a:xfrm flipH="1">
              <a:off x="4452876" y="2905227"/>
              <a:ext cx="185703" cy="168665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16CB7D87-19EE-8147-BA51-9097073C8C57}"/>
              </a:ext>
            </a:extLst>
          </p:cNvPr>
          <p:cNvGrpSpPr/>
          <p:nvPr/>
        </p:nvGrpSpPr>
        <p:grpSpPr>
          <a:xfrm>
            <a:off x="1852003" y="4890053"/>
            <a:ext cx="2786576" cy="1285219"/>
            <a:chOff x="1852003" y="4890053"/>
            <a:chExt cx="2786576" cy="1285219"/>
          </a:xfrm>
        </p:grpSpPr>
        <p:sp>
          <p:nvSpPr>
            <p:cNvPr id="26" name="Right Brace 25">
              <a:extLst>
                <a:ext uri="{FF2B5EF4-FFF2-40B4-BE49-F238E27FC236}">
                  <a16:creationId xmlns:a16="http://schemas.microsoft.com/office/drawing/2014/main" id="{95EA4009-48DE-E14C-B0FD-0D4137A9FB7E}"/>
                </a:ext>
              </a:extLst>
            </p:cNvPr>
            <p:cNvSpPr/>
            <p:nvPr/>
          </p:nvSpPr>
          <p:spPr>
            <a:xfrm flipH="1">
              <a:off x="4452876" y="4890053"/>
              <a:ext cx="185703" cy="12852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CD4C646E-48A4-AD48-8ED9-6298ADD1CA94}"/>
                </a:ext>
              </a:extLst>
            </p:cNvPr>
            <p:cNvGrpSpPr/>
            <p:nvPr/>
          </p:nvGrpSpPr>
          <p:grpSpPr>
            <a:xfrm>
              <a:off x="1852003" y="4890053"/>
              <a:ext cx="1955868" cy="1077218"/>
              <a:chOff x="5011308" y="441228"/>
              <a:chExt cx="2365216" cy="2011084"/>
            </a:xfrm>
          </p:grpSpPr>
          <p:sp>
            <p:nvSpPr>
              <p:cNvPr id="28" name="Rounded Rectangular Callout 27">
                <a:extLst>
                  <a:ext uri="{FF2B5EF4-FFF2-40B4-BE49-F238E27FC236}">
                    <a16:creationId xmlns:a16="http://schemas.microsoft.com/office/drawing/2014/main" id="{F48091B5-18B3-2341-954B-4A908209EF5B}"/>
                  </a:ext>
                </a:extLst>
              </p:cNvPr>
              <p:cNvSpPr/>
              <p:nvPr/>
            </p:nvSpPr>
            <p:spPr>
              <a:xfrm>
                <a:off x="5011308" y="828536"/>
                <a:ext cx="2365216" cy="1246648"/>
              </a:xfrm>
              <a:prstGeom prst="wedgeRoundRectCallout">
                <a:avLst>
                  <a:gd name="adj1" fmla="val 81879"/>
                  <a:gd name="adj2" fmla="val 1443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302D6B-6120-9F48-8E6E-8F695D894BB8}"/>
                  </a:ext>
                </a:extLst>
              </p:cNvPr>
              <p:cNvSpPr txBox="1"/>
              <p:nvPr/>
            </p:nvSpPr>
            <p:spPr>
              <a:xfrm>
                <a:off x="5011308" y="441228"/>
                <a:ext cx="2365216" cy="2011084"/>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Code chunk</a:t>
                </a:r>
              </a:p>
              <a:p>
                <a:pPr algn="ctr"/>
                <a:endParaRPr lang="en-US" dirty="0">
                  <a:solidFill>
                    <a:schemeClr val="bg1"/>
                  </a:solidFill>
                </a:endParaRPr>
              </a:p>
            </p:txBody>
          </p:sp>
        </p:grpSp>
      </p:grpSp>
      <p:pic>
        <p:nvPicPr>
          <p:cNvPr id="21" name="Picture 20">
            <a:extLst>
              <a:ext uri="{FF2B5EF4-FFF2-40B4-BE49-F238E27FC236}">
                <a16:creationId xmlns:a16="http://schemas.microsoft.com/office/drawing/2014/main" id="{3D8CB7AB-09AA-4F4E-9A35-6FAB1A1A46D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735814" y="1821247"/>
            <a:ext cx="5528841" cy="4277917"/>
          </a:xfrm>
          <a:prstGeom prst="rect">
            <a:avLst/>
          </a:prstGeom>
        </p:spPr>
      </p:pic>
    </p:spTree>
    <p:extLst>
      <p:ext uri="{BB962C8B-B14F-4D97-AF65-F5344CB8AC3E}">
        <p14:creationId xmlns:p14="http://schemas.microsoft.com/office/powerpoint/2010/main" val="151860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nvGrpSpPr>
          <p:cNvPr id="22" name="Group 21">
            <a:extLst>
              <a:ext uri="{FF2B5EF4-FFF2-40B4-BE49-F238E27FC236}">
                <a16:creationId xmlns:a16="http://schemas.microsoft.com/office/drawing/2014/main" id="{23773AC8-DE47-FF46-B8BA-CDF4057F0315}"/>
              </a:ext>
            </a:extLst>
          </p:cNvPr>
          <p:cNvGrpSpPr/>
          <p:nvPr/>
        </p:nvGrpSpPr>
        <p:grpSpPr>
          <a:xfrm>
            <a:off x="6831495" y="307601"/>
            <a:ext cx="4573536" cy="6550399"/>
            <a:chOff x="6831495" y="307601"/>
            <a:chExt cx="4573536" cy="6550399"/>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831497" y="307601"/>
              <a:ext cx="4573534" cy="388138"/>
            </a:xfrm>
            <a:prstGeom prst="rect">
              <a:avLst/>
            </a:prstGeom>
          </p:spPr>
        </p:pic>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5" y="889808"/>
              <a:ext cx="4573534" cy="1232452"/>
            </a:xfrm>
            <a:prstGeom prst="rect">
              <a:avLst/>
            </a:prstGeom>
          </p:spPr>
        </p:pic>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831495" y="2316329"/>
              <a:ext cx="4573534" cy="950976"/>
            </a:xfrm>
            <a:prstGeom prst="rect">
              <a:avLst/>
            </a:prstGeom>
          </p:spPr>
        </p:pic>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5" y="3471016"/>
              <a:ext cx="4573534" cy="3386984"/>
            </a:xfrm>
            <a:prstGeom prst="rect">
              <a:avLst/>
            </a:prstGeom>
          </p:spPr>
        </p:pic>
      </p:grpSp>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1288200"/>
            <a:ext cx="5528841" cy="2159669"/>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67160" y="3587890"/>
            <a:ext cx="5528841" cy="1091788"/>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0">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pic>
        <p:nvPicPr>
          <p:cNvPr id="23" name="Picture 22">
            <a:extLst>
              <a:ext uri="{FF2B5EF4-FFF2-40B4-BE49-F238E27FC236}">
                <a16:creationId xmlns:a16="http://schemas.microsoft.com/office/drawing/2014/main" id="{8250C711-B5EA-0D47-BFAB-8E5622D1838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949689" y="3587890"/>
            <a:ext cx="993911" cy="1091788"/>
          </a:xfrm>
          <a:prstGeom prst="rect">
            <a:avLst/>
          </a:prstGeom>
        </p:spPr>
      </p:pic>
      <p:pic>
        <p:nvPicPr>
          <p:cNvPr id="24" name="Picture 23">
            <a:extLst>
              <a:ext uri="{FF2B5EF4-FFF2-40B4-BE49-F238E27FC236}">
                <a16:creationId xmlns:a16="http://schemas.microsoft.com/office/drawing/2014/main" id="{366A58A7-A560-694D-8BBC-97F9E05B79C9}"/>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pic>
        <p:nvPicPr>
          <p:cNvPr id="25" name="Picture 24">
            <a:extLst>
              <a:ext uri="{FF2B5EF4-FFF2-40B4-BE49-F238E27FC236}">
                <a16:creationId xmlns:a16="http://schemas.microsoft.com/office/drawing/2014/main" id="{97EC1A56-36E5-DA43-AE2A-0D80C78580F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224269" y="390150"/>
            <a:ext cx="2444750" cy="2403849"/>
          </a:xfrm>
          <a:prstGeom prst="rect">
            <a:avLst/>
          </a:prstGeom>
          <a:ln w="63500">
            <a:solidFill>
              <a:schemeClr val="accent2"/>
            </a:solidFill>
          </a:ln>
        </p:spPr>
      </p:pic>
      <p:sp>
        <p:nvSpPr>
          <p:cNvPr id="26" name="Rectangle 25">
            <a:extLst>
              <a:ext uri="{FF2B5EF4-FFF2-40B4-BE49-F238E27FC236}">
                <a16:creationId xmlns:a16="http://schemas.microsoft.com/office/drawing/2014/main" id="{EABEB7E5-2A1D-F14F-85AF-4BE4D9C133A8}"/>
              </a:ext>
            </a:extLst>
          </p:cNvPr>
          <p:cNvSpPr/>
          <p:nvPr/>
        </p:nvSpPr>
        <p:spPr>
          <a:xfrm>
            <a:off x="5360506" y="3471016"/>
            <a:ext cx="914400" cy="914400"/>
          </a:xfrm>
          <a:prstGeom prst="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95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996EE7-C896-2746-BD29-58741696CCB2}"/>
              </a:ext>
            </a:extLst>
          </p:cNvPr>
          <p:cNvGrpSpPr/>
          <p:nvPr/>
        </p:nvGrpSpPr>
        <p:grpSpPr>
          <a:xfrm>
            <a:off x="567160" y="307601"/>
            <a:ext cx="10837868" cy="843023"/>
            <a:chOff x="567160" y="307601"/>
            <a:chExt cx="10837868" cy="843023"/>
          </a:xfrm>
        </p:grpSpPr>
        <p:pic>
          <p:nvPicPr>
            <p:cNvPr id="7" name="Picture 6">
              <a:extLst>
                <a:ext uri="{FF2B5EF4-FFF2-40B4-BE49-F238E27FC236}">
                  <a16:creationId xmlns:a16="http://schemas.microsoft.com/office/drawing/2014/main" id="{7EF264D6-C89E-F74A-B495-EDB89BB16973}"/>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31494" y="535043"/>
              <a:ext cx="4573534" cy="388138"/>
            </a:xfrm>
            <a:prstGeom prst="rect">
              <a:avLst/>
            </a:prstGeom>
          </p:spPr>
        </p:pic>
        <p:pic>
          <p:nvPicPr>
            <p:cNvPr id="9" name="Picture 8">
              <a:extLst>
                <a:ext uri="{FF2B5EF4-FFF2-40B4-BE49-F238E27FC236}">
                  <a16:creationId xmlns:a16="http://schemas.microsoft.com/office/drawing/2014/main" id="{57CD191C-441D-AB4F-95DB-977B2015EE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67160" y="307601"/>
              <a:ext cx="5528841" cy="843023"/>
            </a:xfrm>
            <a:prstGeom prst="rect">
              <a:avLst/>
            </a:prstGeom>
          </p:spPr>
        </p:pic>
      </p:grpSp>
      <p:grpSp>
        <p:nvGrpSpPr>
          <p:cNvPr id="3" name="Group 2">
            <a:extLst>
              <a:ext uri="{FF2B5EF4-FFF2-40B4-BE49-F238E27FC236}">
                <a16:creationId xmlns:a16="http://schemas.microsoft.com/office/drawing/2014/main" id="{55620B79-DC78-7045-B746-37E023413F25}"/>
              </a:ext>
            </a:extLst>
          </p:cNvPr>
          <p:cNvGrpSpPr/>
          <p:nvPr/>
        </p:nvGrpSpPr>
        <p:grpSpPr>
          <a:xfrm>
            <a:off x="567160" y="1288200"/>
            <a:ext cx="10837868" cy="2159669"/>
            <a:chOff x="567160" y="1288200"/>
            <a:chExt cx="10837868" cy="2159669"/>
          </a:xfrm>
        </p:grpSpPr>
        <p:pic>
          <p:nvPicPr>
            <p:cNvPr id="15" name="Picture 14">
              <a:extLst>
                <a:ext uri="{FF2B5EF4-FFF2-40B4-BE49-F238E27FC236}">
                  <a16:creationId xmlns:a16="http://schemas.microsoft.com/office/drawing/2014/main" id="{90F08F0B-CE35-B043-ABD3-F0DE853AC67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831494" y="1751808"/>
              <a:ext cx="4573534" cy="1232452"/>
            </a:xfrm>
            <a:prstGeom prst="rect">
              <a:avLst/>
            </a:prstGeom>
          </p:spPr>
        </p:pic>
        <p:pic>
          <p:nvPicPr>
            <p:cNvPr id="19" name="Picture 18">
              <a:extLst>
                <a:ext uri="{FF2B5EF4-FFF2-40B4-BE49-F238E27FC236}">
                  <a16:creationId xmlns:a16="http://schemas.microsoft.com/office/drawing/2014/main" id="{12F0FFD1-7640-9446-9A39-8AA7CA9F1E5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67160" y="1288200"/>
              <a:ext cx="5528841" cy="2159669"/>
            </a:xfrm>
            <a:prstGeom prst="rect">
              <a:avLst/>
            </a:prstGeom>
          </p:spPr>
        </p:pic>
      </p:grpSp>
      <p:grpSp>
        <p:nvGrpSpPr>
          <p:cNvPr id="6" name="Group 5">
            <a:extLst>
              <a:ext uri="{FF2B5EF4-FFF2-40B4-BE49-F238E27FC236}">
                <a16:creationId xmlns:a16="http://schemas.microsoft.com/office/drawing/2014/main" id="{98F998D9-F940-8E49-8345-C16383505B47}"/>
              </a:ext>
            </a:extLst>
          </p:cNvPr>
          <p:cNvGrpSpPr/>
          <p:nvPr/>
        </p:nvGrpSpPr>
        <p:grpSpPr>
          <a:xfrm>
            <a:off x="567160" y="3587890"/>
            <a:ext cx="10837868" cy="1091788"/>
            <a:chOff x="567160" y="3587890"/>
            <a:chExt cx="10837868" cy="1091788"/>
          </a:xfrm>
        </p:grpSpPr>
        <p:grpSp>
          <p:nvGrpSpPr>
            <p:cNvPr id="4" name="Group 3">
              <a:extLst>
                <a:ext uri="{FF2B5EF4-FFF2-40B4-BE49-F238E27FC236}">
                  <a16:creationId xmlns:a16="http://schemas.microsoft.com/office/drawing/2014/main" id="{C586A464-69C6-6F47-BF48-BE19BD18A705}"/>
                </a:ext>
              </a:extLst>
            </p:cNvPr>
            <p:cNvGrpSpPr/>
            <p:nvPr/>
          </p:nvGrpSpPr>
          <p:grpSpPr>
            <a:xfrm>
              <a:off x="567160" y="3587890"/>
              <a:ext cx="10837868" cy="1091788"/>
              <a:chOff x="567160" y="3587890"/>
              <a:chExt cx="10837868" cy="1091788"/>
            </a:xfrm>
          </p:grpSpPr>
          <p:pic>
            <p:nvPicPr>
              <p:cNvPr id="17" name="Picture 16">
                <a:extLst>
                  <a:ext uri="{FF2B5EF4-FFF2-40B4-BE49-F238E27FC236}">
                    <a16:creationId xmlns:a16="http://schemas.microsoft.com/office/drawing/2014/main" id="{91FD016F-4725-1F47-AE5B-50632A5CF46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6831494" y="3808139"/>
                <a:ext cx="4573534" cy="451627"/>
              </a:xfrm>
              <a:prstGeom prst="rect">
                <a:avLst/>
              </a:prstGeom>
            </p:spPr>
          </p:pic>
          <p:pic>
            <p:nvPicPr>
              <p:cNvPr id="20" name="Picture 19">
                <a:extLst>
                  <a:ext uri="{FF2B5EF4-FFF2-40B4-BE49-F238E27FC236}">
                    <a16:creationId xmlns:a16="http://schemas.microsoft.com/office/drawing/2014/main" id="{07323FFF-5666-1848-BD9C-32DCF15FC4EF}"/>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567160" y="3587890"/>
                <a:ext cx="5528841" cy="1091788"/>
              </a:xfrm>
              <a:prstGeom prst="rect">
                <a:avLst/>
              </a:prstGeom>
            </p:spPr>
          </p:pic>
        </p:grpSp>
        <p:pic>
          <p:nvPicPr>
            <p:cNvPr id="22" name="Picture 21">
              <a:extLst>
                <a:ext uri="{FF2B5EF4-FFF2-40B4-BE49-F238E27FC236}">
                  <a16:creationId xmlns:a16="http://schemas.microsoft.com/office/drawing/2014/main" id="{8CA75C40-9C20-584A-B0A4-5A93A3777D32}"/>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949689" y="3587890"/>
              <a:ext cx="993911" cy="1091788"/>
            </a:xfrm>
            <a:prstGeom prst="rect">
              <a:avLst/>
            </a:prstGeom>
          </p:spPr>
        </p:pic>
      </p:grpSp>
      <p:grpSp>
        <p:nvGrpSpPr>
          <p:cNvPr id="8" name="Group 7">
            <a:extLst>
              <a:ext uri="{FF2B5EF4-FFF2-40B4-BE49-F238E27FC236}">
                <a16:creationId xmlns:a16="http://schemas.microsoft.com/office/drawing/2014/main" id="{7D06A5BC-4BB0-444B-8AF2-5E8C87DC8AEC}"/>
              </a:ext>
            </a:extLst>
          </p:cNvPr>
          <p:cNvGrpSpPr/>
          <p:nvPr/>
        </p:nvGrpSpPr>
        <p:grpSpPr>
          <a:xfrm>
            <a:off x="567159" y="4759115"/>
            <a:ext cx="9859708" cy="1938206"/>
            <a:chOff x="567159" y="4759115"/>
            <a:chExt cx="9859708" cy="1938206"/>
          </a:xfrm>
        </p:grpSpPr>
        <p:grpSp>
          <p:nvGrpSpPr>
            <p:cNvPr id="5" name="Group 4">
              <a:extLst>
                <a:ext uri="{FF2B5EF4-FFF2-40B4-BE49-F238E27FC236}">
                  <a16:creationId xmlns:a16="http://schemas.microsoft.com/office/drawing/2014/main" id="{BCDC184D-BEA9-914E-B1B0-4128DD5015CD}"/>
                </a:ext>
              </a:extLst>
            </p:cNvPr>
            <p:cNvGrpSpPr/>
            <p:nvPr/>
          </p:nvGrpSpPr>
          <p:grpSpPr>
            <a:xfrm>
              <a:off x="567159" y="4759115"/>
              <a:ext cx="9859708" cy="1938206"/>
              <a:chOff x="567159" y="4759115"/>
              <a:chExt cx="9859708" cy="1938206"/>
            </a:xfrm>
          </p:grpSpPr>
          <p:pic>
            <p:nvPicPr>
              <p:cNvPr id="18" name="Picture 17">
                <a:extLst>
                  <a:ext uri="{FF2B5EF4-FFF2-40B4-BE49-F238E27FC236}">
                    <a16:creationId xmlns:a16="http://schemas.microsoft.com/office/drawing/2014/main" id="{173484A4-59DE-5044-B029-2A449BD861AE}"/>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7809656" y="4759115"/>
                <a:ext cx="2617211" cy="1938206"/>
              </a:xfrm>
              <a:prstGeom prst="rect">
                <a:avLst/>
              </a:prstGeom>
            </p:spPr>
          </p:pic>
          <p:pic>
            <p:nvPicPr>
              <p:cNvPr id="21" name="Picture 20">
                <a:extLst>
                  <a:ext uri="{FF2B5EF4-FFF2-40B4-BE49-F238E27FC236}">
                    <a16:creationId xmlns:a16="http://schemas.microsoft.com/office/drawing/2014/main" id="{D503B5C3-D85E-3243-AFA1-EEBD11F9FE39}"/>
                  </a:ext>
                </a:extLst>
              </p:cNvPr>
              <p:cNvPicPr>
                <a:picLocks noChangeAspect="1"/>
              </p:cNvPicPr>
              <p:nvPr/>
            </p:nvPicPr>
            <p:blipFill rotWithShape="1">
              <a:blip r:embed="rId11">
                <a:extLst>
                  <a:ext uri="{28A0092B-C50C-407E-A947-70E740481C1C}">
                    <a14:useLocalDpi xmlns:a14="http://schemas.microsoft.com/office/drawing/2010/main"/>
                  </a:ext>
                </a:extLst>
              </a:blip>
              <a:srcRect b="-475"/>
              <a:stretch/>
            </p:blipFill>
            <p:spPr>
              <a:xfrm>
                <a:off x="567159" y="4919794"/>
                <a:ext cx="5528841" cy="1371600"/>
              </a:xfrm>
              <a:prstGeom prst="rect">
                <a:avLst/>
              </a:prstGeom>
            </p:spPr>
          </p:pic>
        </p:grpSp>
        <p:pic>
          <p:nvPicPr>
            <p:cNvPr id="23" name="Picture 22">
              <a:extLst>
                <a:ext uri="{FF2B5EF4-FFF2-40B4-BE49-F238E27FC236}">
                  <a16:creationId xmlns:a16="http://schemas.microsoft.com/office/drawing/2014/main" id="{98E1E14B-7283-264C-A2FA-1F5393F1C2AE}"/>
                </a:ext>
              </a:extLst>
            </p:cNvPr>
            <p:cNvPicPr>
              <a:picLocks noChangeAspect="1"/>
            </p:cNvPicPr>
            <p:nvPr/>
          </p:nvPicPr>
          <p:blipFill rotWithShape="1">
            <a:blip r:embed="rId12">
              <a:extLst>
                <a:ext uri="{28A0092B-C50C-407E-A947-70E740481C1C}">
                  <a14:useLocalDpi xmlns:a14="http://schemas.microsoft.com/office/drawing/2010/main"/>
                </a:ext>
              </a:extLst>
            </a:blip>
            <a:srcRect b="-603"/>
            <a:stretch/>
          </p:blipFill>
          <p:spPr>
            <a:xfrm>
              <a:off x="4949689" y="5208104"/>
              <a:ext cx="993911" cy="1083290"/>
            </a:xfrm>
            <a:prstGeom prst="rect">
              <a:avLst/>
            </a:prstGeom>
          </p:spPr>
        </p:pic>
      </p:grpSp>
      <p:pic>
        <p:nvPicPr>
          <p:cNvPr id="24" name="Picture 23">
            <a:extLst>
              <a:ext uri="{FF2B5EF4-FFF2-40B4-BE49-F238E27FC236}">
                <a16:creationId xmlns:a16="http://schemas.microsoft.com/office/drawing/2014/main" id="{31BA1F57-7075-0141-B92A-9189E4E3FD87}"/>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6831494" y="4259766"/>
            <a:ext cx="4573534" cy="475488"/>
          </a:xfrm>
          <a:prstGeom prst="rect">
            <a:avLst/>
          </a:prstGeom>
        </p:spPr>
      </p:pic>
    </p:spTree>
    <p:extLst>
      <p:ext uri="{BB962C8B-B14F-4D97-AF65-F5344CB8AC3E}">
        <p14:creationId xmlns:p14="http://schemas.microsoft.com/office/powerpoint/2010/main" val="272542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AA3D-CC1E-C74E-A634-995E791A2433}"/>
              </a:ext>
            </a:extLst>
          </p:cNvPr>
          <p:cNvSpPr>
            <a:spLocks noGrp="1"/>
          </p:cNvSpPr>
          <p:nvPr>
            <p:ph type="title"/>
          </p:nvPr>
        </p:nvSpPr>
        <p:spPr>
          <a:xfrm>
            <a:off x="1024128" y="38739"/>
            <a:ext cx="9720072" cy="1499616"/>
          </a:xfrm>
        </p:spPr>
        <p:txBody>
          <a:bodyPr/>
          <a:lstStyle/>
          <a:p>
            <a:r>
              <a:rPr lang="en-US" dirty="0"/>
              <a:t>Your Turn #2</a:t>
            </a:r>
          </a:p>
        </p:txBody>
      </p:sp>
      <p:sp>
        <p:nvSpPr>
          <p:cNvPr id="3" name="Text Placeholder 2">
            <a:extLst>
              <a:ext uri="{FF2B5EF4-FFF2-40B4-BE49-F238E27FC236}">
                <a16:creationId xmlns:a16="http://schemas.microsoft.com/office/drawing/2014/main" id="{EE19BCF9-CEA1-7D4C-9B3A-71C9D9023AEA}"/>
              </a:ext>
            </a:extLst>
          </p:cNvPr>
          <p:cNvSpPr>
            <a:spLocks noGrp="1"/>
          </p:cNvSpPr>
          <p:nvPr>
            <p:ph type="body" sz="quarter" idx="13"/>
          </p:nvPr>
        </p:nvSpPr>
        <p:spPr>
          <a:xfrm>
            <a:off x="198783" y="1391478"/>
            <a:ext cx="11628781" cy="5049079"/>
          </a:xfrm>
        </p:spPr>
        <p:txBody>
          <a:bodyPr>
            <a:noAutofit/>
          </a:bodyPr>
          <a:lstStyle/>
          <a:p>
            <a:pPr marL="0" indent="0">
              <a:buNone/>
            </a:pPr>
            <a:r>
              <a:rPr lang="en-US" sz="2800" dirty="0"/>
              <a:t>Open a sample R Markdown document (File -&gt; New File -&gt; R Markdown).</a:t>
            </a:r>
          </a:p>
          <a:p>
            <a:pPr marL="0" indent="0">
              <a:buNone/>
            </a:pPr>
            <a:endParaRPr lang="en-US" sz="2800" dirty="0"/>
          </a:p>
          <a:p>
            <a:pPr marL="0" indent="0">
              <a:buNone/>
            </a:pPr>
            <a:r>
              <a:rPr lang="en-US" sz="2800" dirty="0"/>
              <a:t>Review the format of the document:  header, text, code chunks </a:t>
            </a:r>
          </a:p>
          <a:p>
            <a:pPr marL="0" indent="0">
              <a:buNone/>
            </a:pPr>
            <a:endParaRPr lang="en-US" sz="2800" dirty="0"/>
          </a:p>
          <a:p>
            <a:pPr marL="0" indent="0">
              <a:buNone/>
            </a:pPr>
            <a:r>
              <a:rPr lang="en-US" sz="2800" dirty="0"/>
              <a:t>Execute the individual code chunks by selecting the Run Current Chunk arrow.  </a:t>
            </a:r>
          </a:p>
          <a:p>
            <a:pPr marL="0" indent="0">
              <a:buNone/>
            </a:pPr>
            <a:endParaRPr lang="en-US" sz="2800" dirty="0"/>
          </a:p>
          <a:p>
            <a:pPr marL="0" indent="0">
              <a:buNone/>
            </a:pPr>
            <a:r>
              <a:rPr lang="en-US" sz="2800" dirty="0"/>
              <a:t>Knit the document to HTML (Preview or Knit Button -&gt; Knit to HTML).  You may be prompted to save your R Markdown first.  In this case select a name for your document and click save.  Review the knitted document.</a:t>
            </a:r>
          </a:p>
        </p:txBody>
      </p:sp>
    </p:spTree>
    <p:extLst>
      <p:ext uri="{BB962C8B-B14F-4D97-AF65-F5344CB8AC3E}">
        <p14:creationId xmlns:p14="http://schemas.microsoft.com/office/powerpoint/2010/main" val="815737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2967788"/>
            <a:ext cx="11309213" cy="3314117"/>
          </a:xfrm>
        </p:spPr>
        <p:txBody>
          <a:bodyPr>
            <a:normAutofit fontScale="92500" lnSpcReduction="20000"/>
          </a:bodyPr>
          <a:lstStyle/>
          <a:p>
            <a:pPr marL="0" indent="0">
              <a:buNone/>
            </a:pPr>
            <a:r>
              <a:rPr lang="en-US" sz="3200" dirty="0"/>
              <a:t>The</a:t>
            </a:r>
            <a:r>
              <a:rPr lang="en-US" sz="3200" b="1" dirty="0"/>
              <a:t> RStudio Panes</a:t>
            </a:r>
            <a:r>
              <a:rPr lang="en-US" sz="3200" dirty="0"/>
              <a:t> include editor (writing code), environment (interact with objects), </a:t>
            </a:r>
            <a:r>
              <a:rPr lang="en-US" sz="3200" dirty="0" err="1"/>
              <a:t>misc</a:t>
            </a:r>
            <a:r>
              <a:rPr lang="en-US" sz="3200" dirty="0"/>
              <a:t> (interact with files), and console (enter individual commands).</a:t>
            </a:r>
          </a:p>
          <a:p>
            <a:pPr marL="0" indent="0">
              <a:buNone/>
            </a:pPr>
            <a:r>
              <a:rPr lang="en-US" sz="3200" b="1" dirty="0"/>
              <a:t>Reproducible Data Analysis</a:t>
            </a:r>
            <a:r>
              <a:rPr lang="en-US" sz="3200" dirty="0"/>
              <a:t> is a best practice for working with clinical and research data.</a:t>
            </a:r>
          </a:p>
          <a:p>
            <a:pPr marL="0" indent="0">
              <a:buNone/>
            </a:pPr>
            <a:r>
              <a:rPr lang="en-US" sz="3200" b="1" dirty="0"/>
              <a:t>R Markdown</a:t>
            </a:r>
            <a:r>
              <a:rPr lang="en-US" sz="3200" dirty="0"/>
              <a:t> provides us with an electronic lab notebook to mix executable data analysis code elements with annotation for effective reproducibility.</a:t>
            </a:r>
            <a:endParaRPr lang="en-US" sz="3200" b="1" dirty="0"/>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grpSp>
        <p:nvGrpSpPr>
          <p:cNvPr id="12" name="Group 11">
            <a:extLst>
              <a:ext uri="{FF2B5EF4-FFF2-40B4-BE49-F238E27FC236}">
                <a16:creationId xmlns:a16="http://schemas.microsoft.com/office/drawing/2014/main" id="{6EACFCEC-BA66-3842-8D9D-D4A0D407BDFC}"/>
              </a:ext>
            </a:extLst>
          </p:cNvPr>
          <p:cNvGrpSpPr/>
          <p:nvPr/>
        </p:nvGrpSpPr>
        <p:grpSpPr>
          <a:xfrm>
            <a:off x="3414996" y="1265385"/>
            <a:ext cx="1576901" cy="1894262"/>
            <a:chOff x="188664" y="1221165"/>
            <a:chExt cx="4380126" cy="5261654"/>
          </a:xfrm>
        </p:grpSpPr>
        <p:pic>
          <p:nvPicPr>
            <p:cNvPr id="13" name="Google Shape;245;p37">
              <a:extLst>
                <a:ext uri="{FF2B5EF4-FFF2-40B4-BE49-F238E27FC236}">
                  <a16:creationId xmlns:a16="http://schemas.microsoft.com/office/drawing/2014/main" id="{100A2A6D-1311-3344-9F49-C983AEDA19D4}"/>
                </a:ext>
              </a:extLst>
            </p:cNvPr>
            <p:cNvPicPr preferRelativeResize="0"/>
            <p:nvPr/>
          </p:nvPicPr>
          <p:blipFill>
            <a:blip r:embed="rId3">
              <a:alphaModFix/>
            </a:blip>
            <a:stretch>
              <a:fillRect/>
            </a:stretch>
          </p:blipFill>
          <p:spPr>
            <a:xfrm>
              <a:off x="705226" y="1221165"/>
              <a:ext cx="2849300" cy="2207835"/>
            </a:xfrm>
            <a:prstGeom prst="rect">
              <a:avLst/>
            </a:prstGeom>
            <a:noFill/>
            <a:ln>
              <a:noFill/>
            </a:ln>
          </p:spPr>
        </p:pic>
        <p:sp>
          <p:nvSpPr>
            <p:cNvPr id="14" name="Google Shape;247;p37">
              <a:extLst>
                <a:ext uri="{FF2B5EF4-FFF2-40B4-BE49-F238E27FC236}">
                  <a16:creationId xmlns:a16="http://schemas.microsoft.com/office/drawing/2014/main" id="{6D03AEF6-5765-124F-A3BB-B6DC493DB4D1}"/>
                </a:ext>
              </a:extLst>
            </p:cNvPr>
            <p:cNvSpPr txBox="1"/>
            <p:nvPr/>
          </p:nvSpPr>
          <p:spPr>
            <a:xfrm>
              <a:off x="188664" y="4086787"/>
              <a:ext cx="4380126" cy="2396032"/>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Programming Language</a:t>
              </a:r>
              <a:endParaRPr b="1" dirty="0">
                <a:latin typeface="Tw Cen MT" panose="020B0602020104020603" pitchFamily="34" charset="77"/>
                <a:ea typeface="Raleway"/>
                <a:cs typeface="Raleway"/>
                <a:sym typeface="Raleway"/>
              </a:endParaRPr>
            </a:p>
          </p:txBody>
        </p:sp>
      </p:grpSp>
      <p:grpSp>
        <p:nvGrpSpPr>
          <p:cNvPr id="15" name="Group 14">
            <a:extLst>
              <a:ext uri="{FF2B5EF4-FFF2-40B4-BE49-F238E27FC236}">
                <a16:creationId xmlns:a16="http://schemas.microsoft.com/office/drawing/2014/main" id="{FEDA5ECA-CF0A-A94D-9C5E-1C4515143CCF}"/>
              </a:ext>
            </a:extLst>
          </p:cNvPr>
          <p:cNvGrpSpPr/>
          <p:nvPr/>
        </p:nvGrpSpPr>
        <p:grpSpPr>
          <a:xfrm>
            <a:off x="5572089" y="1361314"/>
            <a:ext cx="1414849" cy="1976920"/>
            <a:chOff x="4118667" y="1185070"/>
            <a:chExt cx="3930000" cy="5491253"/>
          </a:xfrm>
        </p:grpSpPr>
        <p:pic>
          <p:nvPicPr>
            <p:cNvPr id="16" name="Google Shape;244;p37">
              <a:extLst>
                <a:ext uri="{FF2B5EF4-FFF2-40B4-BE49-F238E27FC236}">
                  <a16:creationId xmlns:a16="http://schemas.microsoft.com/office/drawing/2014/main" id="{55D51109-4731-D340-A91A-25D67128CE04}"/>
                </a:ext>
              </a:extLst>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5004433" y="1185070"/>
              <a:ext cx="2158467" cy="2508000"/>
            </a:xfrm>
            <a:prstGeom prst="rect">
              <a:avLst/>
            </a:prstGeom>
            <a:noFill/>
            <a:ln>
              <a:noFill/>
            </a:ln>
          </p:spPr>
        </p:pic>
        <p:sp>
          <p:nvSpPr>
            <p:cNvPr id="17" name="Google Shape;248;p37">
              <a:extLst>
                <a:ext uri="{FF2B5EF4-FFF2-40B4-BE49-F238E27FC236}">
                  <a16:creationId xmlns:a16="http://schemas.microsoft.com/office/drawing/2014/main" id="{0E6C771E-25F0-574E-9B91-56B89B18E013}"/>
                </a:ext>
              </a:extLst>
            </p:cNvPr>
            <p:cNvSpPr txBox="1"/>
            <p:nvPr/>
          </p:nvSpPr>
          <p:spPr>
            <a:xfrm>
              <a:off x="4118667" y="4189923"/>
              <a:ext cx="3930000" cy="2486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IDE</a:t>
              </a:r>
              <a:endParaRPr b="1" dirty="0">
                <a:latin typeface="Tw Cen MT" panose="020B0602020104020603" pitchFamily="34" charset="77"/>
                <a:ea typeface="Raleway"/>
                <a:cs typeface="Raleway"/>
                <a:sym typeface="Raleway"/>
              </a:endParaRPr>
            </a:p>
          </p:txBody>
        </p:sp>
      </p:grpSp>
      <p:grpSp>
        <p:nvGrpSpPr>
          <p:cNvPr id="18" name="Group 17">
            <a:extLst>
              <a:ext uri="{FF2B5EF4-FFF2-40B4-BE49-F238E27FC236}">
                <a16:creationId xmlns:a16="http://schemas.microsoft.com/office/drawing/2014/main" id="{8A6F6C21-2572-F546-848F-3D3F53F8498E}"/>
              </a:ext>
            </a:extLst>
          </p:cNvPr>
          <p:cNvGrpSpPr/>
          <p:nvPr/>
        </p:nvGrpSpPr>
        <p:grpSpPr>
          <a:xfrm>
            <a:off x="7570001" y="1310326"/>
            <a:ext cx="1491652" cy="1907798"/>
            <a:chOff x="7860000" y="1221165"/>
            <a:chExt cx="4143333" cy="5299253"/>
          </a:xfrm>
        </p:grpSpPr>
        <p:pic>
          <p:nvPicPr>
            <p:cNvPr id="19" name="Google Shape;246;p37">
              <a:extLst>
                <a:ext uri="{FF2B5EF4-FFF2-40B4-BE49-F238E27FC236}">
                  <a16:creationId xmlns:a16="http://schemas.microsoft.com/office/drawing/2014/main" id="{7C99BDB1-D4E5-6542-9041-157D56043D61}"/>
                </a:ext>
              </a:extLst>
            </p:cNvPr>
            <p:cNvPicPr preferRelativeResize="0"/>
            <p:nvPr/>
          </p:nvPicPr>
          <p:blipFill rotWithShape="1">
            <a:blip r:embed="rId5">
              <a:alphaModFix/>
            </a:blip>
            <a:srcRect/>
            <a:stretch/>
          </p:blipFill>
          <p:spPr>
            <a:xfrm>
              <a:off x="8911858" y="1221165"/>
              <a:ext cx="2205435" cy="2486285"/>
            </a:xfrm>
            <a:prstGeom prst="rect">
              <a:avLst/>
            </a:prstGeom>
            <a:noFill/>
            <a:ln>
              <a:noFill/>
            </a:ln>
          </p:spPr>
        </p:pic>
        <p:sp>
          <p:nvSpPr>
            <p:cNvPr id="20" name="Google Shape;249;p37">
              <a:extLst>
                <a:ext uri="{FF2B5EF4-FFF2-40B4-BE49-F238E27FC236}">
                  <a16:creationId xmlns:a16="http://schemas.microsoft.com/office/drawing/2014/main" id="{CB0C17C1-2822-7F44-A636-235A48CE1FCF}"/>
                </a:ext>
              </a:extLst>
            </p:cNvPr>
            <p:cNvSpPr txBox="1"/>
            <p:nvPr/>
          </p:nvSpPr>
          <p:spPr>
            <a:xfrm>
              <a:off x="7860000" y="4226018"/>
              <a:ext cx="4143333" cy="2294400"/>
            </a:xfrm>
            <a:prstGeom prst="rect">
              <a:avLst/>
            </a:prstGeom>
            <a:noFill/>
            <a:ln>
              <a:noFill/>
            </a:ln>
          </p:spPr>
          <p:txBody>
            <a:bodyPr spcFirstLastPara="1" wrap="square" lIns="91433" tIns="45700" rIns="91433" bIns="45700" anchor="t" anchorCtr="0">
              <a:noAutofit/>
            </a:bodyPr>
            <a:lstStyle/>
            <a:p>
              <a:pPr algn="ctr">
                <a:lnSpc>
                  <a:spcPct val="90000"/>
                </a:lnSpc>
                <a:buClr>
                  <a:schemeClr val="dk1"/>
                </a:buClr>
                <a:buSzPts val="3300"/>
              </a:pPr>
              <a:r>
                <a:rPr lang="en-US" b="1" dirty="0">
                  <a:latin typeface="Tw Cen MT" panose="020B0602020104020603" pitchFamily="34" charset="77"/>
                  <a:ea typeface="Raleway"/>
                  <a:cs typeface="Raleway"/>
                  <a:sym typeface="Raleway"/>
                </a:rPr>
                <a:t>Document Format</a:t>
              </a:r>
              <a:endParaRPr dirty="0">
                <a:latin typeface="Tw Cen MT" panose="020B0602020104020603" pitchFamily="34" charset="77"/>
                <a:ea typeface="Raleway"/>
                <a:cs typeface="Raleway"/>
                <a:sym typeface="Raleway"/>
              </a:endParaRPr>
            </a:p>
          </p:txBody>
        </p:sp>
      </p:grpSp>
    </p:spTree>
    <p:extLst>
      <p:ext uri="{BB962C8B-B14F-4D97-AF65-F5344CB8AC3E}">
        <p14:creationId xmlns:p14="http://schemas.microsoft.com/office/powerpoint/2010/main" val="2489716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3606C-BC3C-DA46-952C-6A430CD04159}"/>
              </a:ext>
            </a:extLst>
          </p:cNvPr>
          <p:cNvSpPr>
            <a:spLocks noGrp="1"/>
          </p:cNvSpPr>
          <p:nvPr>
            <p:ph type="title"/>
          </p:nvPr>
        </p:nvSpPr>
        <p:spPr>
          <a:xfrm>
            <a:off x="502443" y="2752468"/>
            <a:ext cx="11187112" cy="1463040"/>
          </a:xfrm>
        </p:spPr>
        <p:txBody>
          <a:bodyPr/>
          <a:lstStyle/>
          <a:p>
            <a:r>
              <a:rPr lang="en-US" dirty="0">
                <a:latin typeface="+mn-lt"/>
              </a:rPr>
              <a:t>What else?</a:t>
            </a:r>
          </a:p>
        </p:txBody>
      </p:sp>
    </p:spTree>
    <p:extLst>
      <p:ext uri="{BB962C8B-B14F-4D97-AF65-F5344CB8AC3E}">
        <p14:creationId xmlns:p14="http://schemas.microsoft.com/office/powerpoint/2010/main" val="3297111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F8B466-8AAF-8342-8D33-4F849CE396C7}"/>
              </a:ext>
            </a:extLst>
          </p:cNvPr>
          <p:cNvPicPr>
            <a:picLocks noChangeAspect="1"/>
          </p:cNvPicPr>
          <p:nvPr/>
        </p:nvPicPr>
        <p:blipFill>
          <a:blip r:embed="rId3"/>
          <a:stretch>
            <a:fillRect/>
          </a:stretch>
        </p:blipFill>
        <p:spPr>
          <a:xfrm>
            <a:off x="1879374" y="167186"/>
            <a:ext cx="8433251" cy="6523627"/>
          </a:xfrm>
          <a:prstGeom prst="rect">
            <a:avLst/>
          </a:prstGeom>
        </p:spPr>
      </p:pic>
    </p:spTree>
    <p:extLst>
      <p:ext uri="{BB962C8B-B14F-4D97-AF65-F5344CB8AC3E}">
        <p14:creationId xmlns:p14="http://schemas.microsoft.com/office/powerpoint/2010/main" val="4136216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0"/>
          <p:cNvPicPr preferRelativeResize="0"/>
          <p:nvPr/>
        </p:nvPicPr>
        <p:blipFill rotWithShape="1">
          <a:blip r:embed="rId3">
            <a:alphaModFix/>
          </a:blip>
          <a:srcRect/>
          <a:stretch/>
        </p:blipFill>
        <p:spPr>
          <a:xfrm>
            <a:off x="4832105" y="2004169"/>
            <a:ext cx="2527767" cy="2849667"/>
          </a:xfrm>
          <a:prstGeom prst="rect">
            <a:avLst/>
          </a:prstGeom>
          <a:noFill/>
          <a:ln>
            <a:noFill/>
          </a:ln>
        </p:spPr>
      </p:pic>
      <p:pic>
        <p:nvPicPr>
          <p:cNvPr id="275" name="Google Shape;275;p40"/>
          <p:cNvPicPr preferRelativeResize="0"/>
          <p:nvPr/>
        </p:nvPicPr>
        <p:blipFill>
          <a:blip r:embed="rId4">
            <a:alphaModFix/>
          </a:blip>
          <a:stretch>
            <a:fillRect/>
          </a:stretch>
        </p:blipFill>
        <p:spPr>
          <a:xfrm>
            <a:off x="9608433" y="496299"/>
            <a:ext cx="1621032" cy="1621032"/>
          </a:xfrm>
          <a:prstGeom prst="rect">
            <a:avLst/>
          </a:prstGeom>
          <a:noFill/>
          <a:ln>
            <a:noFill/>
          </a:ln>
        </p:spPr>
      </p:pic>
      <p:pic>
        <p:nvPicPr>
          <p:cNvPr id="276" name="Google Shape;276;p40"/>
          <p:cNvPicPr preferRelativeResize="0"/>
          <p:nvPr/>
        </p:nvPicPr>
        <p:blipFill>
          <a:blip r:embed="rId5">
            <a:alphaModFix/>
          </a:blip>
          <a:stretch>
            <a:fillRect/>
          </a:stretch>
        </p:blipFill>
        <p:spPr>
          <a:xfrm>
            <a:off x="9608434" y="2690934"/>
            <a:ext cx="1521951" cy="1621033"/>
          </a:xfrm>
          <a:prstGeom prst="rect">
            <a:avLst/>
          </a:prstGeom>
          <a:noFill/>
          <a:ln>
            <a:noFill/>
          </a:ln>
        </p:spPr>
      </p:pic>
      <p:pic>
        <p:nvPicPr>
          <p:cNvPr id="277" name="Google Shape;277;p40"/>
          <p:cNvPicPr preferRelativeResize="0"/>
          <p:nvPr/>
        </p:nvPicPr>
        <p:blipFill>
          <a:blip r:embed="rId6">
            <a:alphaModFix/>
          </a:blip>
          <a:stretch>
            <a:fillRect/>
          </a:stretch>
        </p:blipFill>
        <p:spPr>
          <a:xfrm>
            <a:off x="9608434" y="4853834"/>
            <a:ext cx="1621033" cy="1621033"/>
          </a:xfrm>
          <a:prstGeom prst="rect">
            <a:avLst/>
          </a:prstGeom>
          <a:noFill/>
          <a:ln>
            <a:noFill/>
          </a:ln>
        </p:spPr>
      </p:pic>
      <p:pic>
        <p:nvPicPr>
          <p:cNvPr id="278" name="Google Shape;278;p40"/>
          <p:cNvPicPr preferRelativeResize="0"/>
          <p:nvPr/>
        </p:nvPicPr>
        <p:blipFill>
          <a:blip r:embed="rId7">
            <a:alphaModFix/>
          </a:blip>
          <a:stretch>
            <a:fillRect/>
          </a:stretch>
        </p:blipFill>
        <p:spPr>
          <a:xfrm>
            <a:off x="1225867" y="1026551"/>
            <a:ext cx="1914133" cy="1914133"/>
          </a:xfrm>
          <a:prstGeom prst="rect">
            <a:avLst/>
          </a:prstGeom>
          <a:noFill/>
          <a:ln>
            <a:noFill/>
          </a:ln>
        </p:spPr>
      </p:pic>
      <p:pic>
        <p:nvPicPr>
          <p:cNvPr id="279" name="Google Shape;279;p40"/>
          <p:cNvPicPr preferRelativeResize="0"/>
          <p:nvPr/>
        </p:nvPicPr>
        <p:blipFill>
          <a:blip r:embed="rId8">
            <a:alphaModFix/>
          </a:blip>
          <a:stretch>
            <a:fillRect/>
          </a:stretch>
        </p:blipFill>
        <p:spPr>
          <a:xfrm>
            <a:off x="444034" y="4071267"/>
            <a:ext cx="2979500" cy="2338300"/>
          </a:xfrm>
          <a:prstGeom prst="rect">
            <a:avLst/>
          </a:prstGeom>
          <a:noFill/>
          <a:ln>
            <a:noFill/>
          </a:ln>
        </p:spPr>
      </p:pic>
      <p:sp>
        <p:nvSpPr>
          <p:cNvPr id="280" name="Google Shape;280;p40"/>
          <p:cNvSpPr/>
          <p:nvPr/>
        </p:nvSpPr>
        <p:spPr>
          <a:xfrm>
            <a:off x="7723151" y="3174400"/>
            <a:ext cx="1522000" cy="509200"/>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1" name="Google Shape;281;p40"/>
          <p:cNvSpPr/>
          <p:nvPr/>
        </p:nvSpPr>
        <p:spPr>
          <a:xfrm rot="-1774607">
            <a:off x="7504837" y="1984940"/>
            <a:ext cx="1521913" cy="509091"/>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2" name="Google Shape;282;p40"/>
          <p:cNvSpPr/>
          <p:nvPr/>
        </p:nvSpPr>
        <p:spPr>
          <a:xfrm rot="1532074">
            <a:off x="7504863" y="4324583"/>
            <a:ext cx="1521845" cy="50900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3" name="Google Shape;283;p40"/>
          <p:cNvSpPr/>
          <p:nvPr/>
        </p:nvSpPr>
        <p:spPr>
          <a:xfrm rot="1244995" flipH="1">
            <a:off x="3225146" y="2068501"/>
            <a:ext cx="1521919" cy="509039"/>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284" name="Google Shape;284;p40"/>
          <p:cNvSpPr/>
          <p:nvPr/>
        </p:nvSpPr>
        <p:spPr>
          <a:xfrm rot="-1190109" flipH="1">
            <a:off x="3225170" y="4324595"/>
            <a:ext cx="1521889" cy="509028"/>
          </a:xfrm>
          <a:prstGeom prst="rightArrow">
            <a:avLst>
              <a:gd name="adj1" fmla="val 50000"/>
              <a:gd name="adj2" fmla="val 50000"/>
            </a:avLst>
          </a:prstGeom>
          <a:solidFill>
            <a:schemeClr val="dk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88965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the R programming environment </a:t>
            </a:r>
          </a:p>
          <a:p>
            <a:pPr marL="514350" indent="-514350">
              <a:buAutoNum type="arabicPeriod"/>
            </a:pPr>
            <a:r>
              <a:rPr lang="en-US" sz="3200" dirty="0"/>
              <a:t>Appreciate the importance of reproducible data analysis</a:t>
            </a:r>
          </a:p>
          <a:p>
            <a:pPr marL="514350" indent="-514350">
              <a:buAutoNum type="arabicPeriod"/>
            </a:pPr>
            <a:endParaRPr lang="en-US" sz="3200" dirty="0"/>
          </a:p>
          <a:p>
            <a:r>
              <a:rPr lang="en-US" sz="4000" dirty="0"/>
              <a:t>Lesson Objectives</a:t>
            </a:r>
          </a:p>
          <a:p>
            <a:pPr marL="514350" indent="-514350">
              <a:buAutoNum type="arabicPeriod"/>
            </a:pPr>
            <a:r>
              <a:rPr lang="en-US" sz="3200" dirty="0"/>
              <a:t>Define R, RStudio and R Markdown</a:t>
            </a:r>
          </a:p>
          <a:p>
            <a:pPr marL="514350" indent="-514350">
              <a:buAutoNum type="arabicPeriod"/>
            </a:pPr>
            <a:r>
              <a:rPr lang="en-US" sz="3200" dirty="0"/>
              <a:t>Log in and navigate RStudio Cloud</a:t>
            </a:r>
          </a:p>
          <a:p>
            <a:pPr marL="514350" indent="-514350">
              <a:buAutoNum type="arabicPeriod"/>
            </a:pPr>
            <a:r>
              <a:rPr lang="en-US" sz="3200" dirty="0"/>
              <a:t>Discuss the risks of unreproducible data analysis</a:t>
            </a:r>
          </a:p>
          <a:p>
            <a:pPr marL="514350" indent="-514350">
              <a:buAutoNum type="arabicPeriod"/>
            </a:pPr>
            <a:r>
              <a:rPr lang="en-US" sz="3200" dirty="0"/>
              <a:t>Create a R Markdown document</a:t>
            </a:r>
          </a:p>
          <a:p>
            <a:pPr marL="514350" indent="-514350">
              <a:buAutoNum type="arabicPeriod"/>
            </a:pPr>
            <a:endParaRPr lang="en-US" sz="3200" dirty="0"/>
          </a:p>
        </p:txBody>
      </p:sp>
    </p:spTree>
    <p:extLst>
      <p:ext uri="{BB962C8B-B14F-4D97-AF65-F5344CB8AC3E}">
        <p14:creationId xmlns:p14="http://schemas.microsoft.com/office/powerpoint/2010/main" val="896677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512603" y="686804"/>
            <a:ext cx="4363965" cy="5642100"/>
          </a:xfrm>
          <a:prstGeom prst="rect">
            <a:avLst/>
          </a:prstGeom>
        </p:spPr>
      </p:pic>
      <p:sp>
        <p:nvSpPr>
          <p:cNvPr id="4" name="TextBox 3"/>
          <p:cNvSpPr txBox="1"/>
          <p:nvPr/>
        </p:nvSpPr>
        <p:spPr>
          <a:xfrm>
            <a:off x="1024128" y="2353692"/>
            <a:ext cx="6847663" cy="2308324"/>
          </a:xfrm>
          <a:prstGeom prst="rect">
            <a:avLst/>
          </a:prstGeom>
          <a:noFill/>
        </p:spPr>
        <p:txBody>
          <a:bodyPr wrap="square" rtlCol="0">
            <a:spAutoFit/>
          </a:bodyPr>
          <a:lstStyle/>
          <a:p>
            <a:pPr marL="288925" lvl="1"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Coursepack</a:t>
            </a:r>
            <a:r>
              <a:rPr lang="en-US" sz="3600" dirty="0">
                <a:latin typeface="Arial" panose="020B0604020202020204" pitchFamily="34" charset="0"/>
                <a:cs typeface="Arial" panose="020B0604020202020204" pitchFamily="34" charset="0"/>
              </a:rPr>
              <a:t> folder on website contains:</a:t>
            </a:r>
          </a:p>
          <a:p>
            <a:pPr marL="746125" lvl="5"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PDFs for slides</a:t>
            </a:r>
          </a:p>
          <a:p>
            <a:pPr marL="746125" lvl="3"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Cheatsheets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a:t>Using Zoom </a:t>
            </a:r>
          </a:p>
        </p:txBody>
      </p:sp>
      <p:pic>
        <p:nvPicPr>
          <p:cNvPr id="3" name="Picture 4" descr="Zoom | PortfolioSolutions"/>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300" t="9629" r="24666" b="16390"/>
          <a:stretch/>
        </p:blipFill>
        <p:spPr bwMode="auto">
          <a:xfrm>
            <a:off x="1849390" y="2477724"/>
            <a:ext cx="2395982" cy="31147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97714" y="2477724"/>
            <a:ext cx="6647543" cy="3046988"/>
          </a:xfrm>
          <a:prstGeom prst="rect">
            <a:avLst/>
          </a:prstGeom>
          <a:noFill/>
        </p:spPr>
        <p:txBody>
          <a:bodyPr wrap="square" rtlCol="0">
            <a:spAutoFit/>
          </a:bodyPr>
          <a:lstStyle/>
          <a:p>
            <a:pPr marL="171450" indent="-171450">
              <a:buFont typeface="Arial" panose="020B0604020202020204" pitchFamily="34" charset="0"/>
              <a:buChar char="•"/>
            </a:pPr>
            <a:r>
              <a:rPr lang="en-US" sz="4800"/>
              <a:t> Participants muted</a:t>
            </a:r>
          </a:p>
          <a:p>
            <a:pPr marL="171450" indent="-171450">
              <a:buFont typeface="Arial" panose="020B0604020202020204" pitchFamily="34" charset="0"/>
              <a:buChar char="•"/>
            </a:pPr>
            <a:r>
              <a:rPr lang="en-US" sz="4800"/>
              <a:t> Chat window</a:t>
            </a:r>
          </a:p>
          <a:p>
            <a:pPr marL="171450" lvl="1" indent="-171450">
              <a:buFont typeface="Arial" panose="020B0604020202020204" pitchFamily="34" charset="0"/>
              <a:buChar char="•"/>
            </a:pPr>
            <a:r>
              <a:rPr lang="en-US" sz="4800"/>
              <a:t> Non-verbal feedback</a:t>
            </a:r>
          </a:p>
          <a:p>
            <a:pPr marL="171450" lvl="1" indent="-171450">
              <a:buFont typeface="Arial" panose="020B0604020202020204" pitchFamily="34" charset="0"/>
              <a:buChar char="•"/>
            </a:pPr>
            <a:r>
              <a:rPr lang="en-US" sz="4800"/>
              <a:t> Breakout sessions</a:t>
            </a: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8</a:t>
            </a:fld>
            <a:endParaRPr lang="en-US">
              <a:solidFill>
                <a:prstClr val="black">
                  <a:lumMod val="95000"/>
                  <a:lumOff val="5000"/>
                </a:prstClr>
              </a:solidFill>
            </a:endParaRPr>
          </a:p>
        </p:txBody>
      </p:sp>
    </p:spTree>
    <p:extLst>
      <p:ext uri="{BB962C8B-B14F-4D97-AF65-F5344CB8AC3E}">
        <p14:creationId xmlns:p14="http://schemas.microsoft.com/office/powerpoint/2010/main" val="43741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Getting Help</a:t>
            </a:r>
          </a:p>
        </p:txBody>
      </p:sp>
      <p:sp>
        <p:nvSpPr>
          <p:cNvPr id="3" name="TextBox 2"/>
          <p:cNvSpPr txBox="1"/>
          <p:nvPr/>
        </p:nvSpPr>
        <p:spPr>
          <a:xfrm>
            <a:off x="1420392" y="2220272"/>
            <a:ext cx="8309534"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Simple question – Chat window</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More complicated - Raise hand, instructor will message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Really complicated – Breakout session</a:t>
            </a:r>
          </a:p>
          <a:p>
            <a:pPr marL="171450" indent="-17145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p:txBody>
      </p:sp>
      <p:grpSp>
        <p:nvGrpSpPr>
          <p:cNvPr id="7" name="Group 6"/>
          <p:cNvGrpSpPr/>
          <p:nvPr/>
        </p:nvGrpSpPr>
        <p:grpSpPr>
          <a:xfrm>
            <a:off x="8840846" y="0"/>
            <a:ext cx="3351154" cy="2343706"/>
            <a:chOff x="8638317" y="4367814"/>
            <a:chExt cx="3351154" cy="2343706"/>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8420" b="55827"/>
            <a:stretch/>
          </p:blipFill>
          <p:spPr>
            <a:xfrm>
              <a:off x="8638317" y="4367814"/>
              <a:ext cx="3351154" cy="2343705"/>
            </a:xfrm>
            <a:prstGeom prst="rect">
              <a:avLst/>
            </a:prstGeom>
          </p:spPr>
        </p:pic>
        <p:sp>
          <p:nvSpPr>
            <p:cNvPr id="5" name="Rounded Rectangle 4"/>
            <p:cNvSpPr/>
            <p:nvPr/>
          </p:nvSpPr>
          <p:spPr>
            <a:xfrm>
              <a:off x="8638317" y="6150806"/>
              <a:ext cx="710214" cy="56071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9</a:t>
            </a:fld>
            <a:endParaRPr lang="en-US">
              <a:solidFill>
                <a:prstClr val="black">
                  <a:lumMod val="95000"/>
                  <a:lumOff val="5000"/>
                </a:prstClr>
              </a:solidFill>
            </a:endParaRPr>
          </a:p>
        </p:txBody>
      </p:sp>
    </p:spTree>
    <p:extLst>
      <p:ext uri="{BB962C8B-B14F-4D97-AF65-F5344CB8AC3E}">
        <p14:creationId xmlns:p14="http://schemas.microsoft.com/office/powerpoint/2010/main" val="36179013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19407</TotalTime>
  <Words>3700</Words>
  <Application>Microsoft Macintosh PowerPoint</Application>
  <PresentationFormat>Widescreen</PresentationFormat>
  <Paragraphs>343</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Arial Narrow</vt:lpstr>
      <vt:lpstr>Arial,Sans-Serif</vt:lpstr>
      <vt:lpstr>Calibri</vt:lpstr>
      <vt:lpstr>Tw Cen MT</vt:lpstr>
      <vt:lpstr>Tw Cen MT Condensed</vt:lpstr>
      <vt:lpstr>Wingdings</vt:lpstr>
      <vt:lpstr>Wingdings 3</vt:lpstr>
      <vt:lpstr>Integral</vt:lpstr>
      <vt:lpstr>Introduction to R and  Reproducible Reporting</vt:lpstr>
      <vt:lpstr>Course Introduction</vt:lpstr>
      <vt:lpstr>Goals and Objectives</vt:lpstr>
      <vt:lpstr>PowerPoint Presentation</vt:lpstr>
      <vt:lpstr>Workshop Workflow</vt:lpstr>
      <vt:lpstr>Sessions</vt:lpstr>
      <vt:lpstr>Workshop Coursebook</vt:lpstr>
      <vt:lpstr>Using Zoom </vt:lpstr>
      <vt:lpstr>Getting Help</vt:lpstr>
      <vt:lpstr>Tips for learning </vt:lpstr>
      <vt:lpstr>PowerPoint Presentation</vt:lpstr>
      <vt:lpstr>Getting Started with RStudio</vt:lpstr>
      <vt:lpstr>RStudio:  On the Web and In Your Home</vt:lpstr>
      <vt:lpstr>Your Turn </vt:lpstr>
      <vt:lpstr>PowerPoint Presentation</vt:lpstr>
      <vt:lpstr>PowerPoint Presentation</vt:lpstr>
      <vt:lpstr>PowerPoint Presentation</vt:lpstr>
      <vt:lpstr>PowerPoint Presentation</vt:lpstr>
      <vt:lpstr>Your Turn </vt:lpstr>
      <vt:lpstr>PowerPoint Presentation</vt:lpstr>
      <vt:lpstr>Reproducible Data Analysis and R Markdown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Turn #2</vt:lpstr>
      <vt:lpstr>PowerPoint Presentation</vt:lpstr>
      <vt:lpstr>What else?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662</cp:revision>
  <cp:lastPrinted>2019-02-19T22:36:37Z</cp:lastPrinted>
  <dcterms:created xsi:type="dcterms:W3CDTF">2018-02-01T22:00:01Z</dcterms:created>
  <dcterms:modified xsi:type="dcterms:W3CDTF">2021-10-19T23:06:41Z</dcterms:modified>
</cp:coreProperties>
</file>